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4"/>
    <p:sldMasterId id="2147483707" r:id="rId5"/>
    <p:sldMasterId id="2147483729" r:id="rId6"/>
    <p:sldMasterId id="2147483739" r:id="rId7"/>
    <p:sldMasterId id="2147483749" r:id="rId8"/>
  </p:sldMasterIdLst>
  <p:notesMasterIdLst>
    <p:notesMasterId r:id="rId42"/>
  </p:notesMasterIdLst>
  <p:sldIdLst>
    <p:sldId id="273" r:id="rId9"/>
    <p:sldId id="274" r:id="rId10"/>
    <p:sldId id="294" r:id="rId11"/>
    <p:sldId id="276" r:id="rId12"/>
    <p:sldId id="308" r:id="rId13"/>
    <p:sldId id="309" r:id="rId14"/>
    <p:sldId id="310" r:id="rId15"/>
    <p:sldId id="311" r:id="rId16"/>
    <p:sldId id="277" r:id="rId17"/>
    <p:sldId id="278" r:id="rId18"/>
    <p:sldId id="280" r:id="rId19"/>
    <p:sldId id="281" r:id="rId20"/>
    <p:sldId id="298" r:id="rId21"/>
    <p:sldId id="304" r:id="rId22"/>
    <p:sldId id="282" r:id="rId23"/>
    <p:sldId id="283" r:id="rId24"/>
    <p:sldId id="284" r:id="rId25"/>
    <p:sldId id="285" r:id="rId26"/>
    <p:sldId id="305" r:id="rId27"/>
    <p:sldId id="286" r:id="rId28"/>
    <p:sldId id="292" r:id="rId29"/>
    <p:sldId id="293" r:id="rId30"/>
    <p:sldId id="287" r:id="rId31"/>
    <p:sldId id="291" r:id="rId32"/>
    <p:sldId id="306" r:id="rId33"/>
    <p:sldId id="299" r:id="rId34"/>
    <p:sldId id="300" r:id="rId35"/>
    <p:sldId id="301" r:id="rId36"/>
    <p:sldId id="302" r:id="rId37"/>
    <p:sldId id="288" r:id="rId38"/>
    <p:sldId id="290" r:id="rId39"/>
    <p:sldId id="289" r:id="rId40"/>
    <p:sldId id="270" r:id="rId41"/>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99CB"/>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502952-46A0-4E43-AB73-B6108474405B}" v="174" dt="2022-09-28T07:34:58.21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44" autoAdjust="0"/>
    <p:restoredTop sz="94601" autoAdjust="0"/>
  </p:normalViewPr>
  <p:slideViewPr>
    <p:cSldViewPr snapToGrid="0">
      <p:cViewPr varScale="1">
        <p:scale>
          <a:sx n="151" d="100"/>
          <a:sy n="151" d="100"/>
        </p:scale>
        <p:origin x="192"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5263380-8711-4FF7-A410-C8702D426F9F}" type="datetimeFigureOut">
              <a:rPr lang="fr-FR" smtClean="0"/>
              <a:t>15/05/2023</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09FB9EA-F47A-4084-8638-C772B4EA0186}" type="slidenum">
              <a:rPr lang="fr-FR" smtClean="0"/>
              <a:t>‹N°›</a:t>
            </a:fld>
            <a:endParaRPr lang="fr-FR"/>
          </a:p>
        </p:txBody>
      </p:sp>
    </p:spTree>
    <p:extLst>
      <p:ext uri="{BB962C8B-B14F-4D97-AF65-F5344CB8AC3E}">
        <p14:creationId xmlns:p14="http://schemas.microsoft.com/office/powerpoint/2010/main" val="59827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5</a:t>
            </a:fld>
            <a:endParaRPr lang="fr-FR"/>
          </a:p>
        </p:txBody>
      </p:sp>
    </p:spTree>
    <p:extLst>
      <p:ext uri="{BB962C8B-B14F-4D97-AF65-F5344CB8AC3E}">
        <p14:creationId xmlns:p14="http://schemas.microsoft.com/office/powerpoint/2010/main" val="971745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20</a:t>
            </a:fld>
            <a:endParaRPr lang="fr-FR"/>
          </a:p>
        </p:txBody>
      </p:sp>
    </p:spTree>
    <p:extLst>
      <p:ext uri="{BB962C8B-B14F-4D97-AF65-F5344CB8AC3E}">
        <p14:creationId xmlns:p14="http://schemas.microsoft.com/office/powerpoint/2010/main" val="400757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Pour les variables continues, le test de Kolmogorov-Smirnov permet de vérifier que deux échantillons ont la même distribution.</a:t>
            </a:r>
          </a:p>
          <a:p>
            <a:pPr marL="171450" indent="-171450">
              <a:buFontTx/>
              <a:buChar char="-"/>
            </a:pPr>
            <a:r>
              <a:rPr lang="fr-FR" dirty="0"/>
              <a:t> Pour les variables catégorielles, le test de Khi-deux permet de vérifier que le distribution des modalités entre deux variables est similaire ou pas.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21</a:t>
            </a:fld>
            <a:endParaRPr lang="fr-FR"/>
          </a:p>
        </p:txBody>
      </p:sp>
    </p:spTree>
    <p:extLst>
      <p:ext uri="{BB962C8B-B14F-4D97-AF65-F5344CB8AC3E}">
        <p14:creationId xmlns:p14="http://schemas.microsoft.com/office/powerpoint/2010/main" val="1135172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Une action système : dans le même sens que la prédiction, si la sortie du modèle est une probabilité suite à laquelle il faut faire une action (refuser si &gt;50% par exemple) cette information doit être remontée</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22</a:t>
            </a:fld>
            <a:endParaRPr lang="fr-FR"/>
          </a:p>
        </p:txBody>
      </p:sp>
    </p:spTree>
    <p:extLst>
      <p:ext uri="{BB962C8B-B14F-4D97-AF65-F5344CB8AC3E}">
        <p14:creationId xmlns:p14="http://schemas.microsoft.com/office/powerpoint/2010/main" val="255635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23</a:t>
            </a:fld>
            <a:endParaRPr lang="fr-FR"/>
          </a:p>
        </p:txBody>
      </p:sp>
    </p:spTree>
    <p:extLst>
      <p:ext uri="{BB962C8B-B14F-4D97-AF65-F5344CB8AC3E}">
        <p14:creationId xmlns:p14="http://schemas.microsoft.com/office/powerpoint/2010/main" val="3916867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25</a:t>
            </a:fld>
            <a:endParaRPr lang="fr-FR"/>
          </a:p>
        </p:txBody>
      </p:sp>
    </p:spTree>
    <p:extLst>
      <p:ext uri="{BB962C8B-B14F-4D97-AF65-F5344CB8AC3E}">
        <p14:creationId xmlns:p14="http://schemas.microsoft.com/office/powerpoint/2010/main" val="140427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26</a:t>
            </a:fld>
            <a:endParaRPr lang="fr-FR"/>
          </a:p>
        </p:txBody>
      </p:sp>
    </p:spTree>
    <p:extLst>
      <p:ext uri="{BB962C8B-B14F-4D97-AF65-F5344CB8AC3E}">
        <p14:creationId xmlns:p14="http://schemas.microsoft.com/office/powerpoint/2010/main" val="263956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27</a:t>
            </a:fld>
            <a:endParaRPr lang="fr-FR"/>
          </a:p>
        </p:txBody>
      </p:sp>
    </p:spTree>
    <p:extLst>
      <p:ext uri="{BB962C8B-B14F-4D97-AF65-F5344CB8AC3E}">
        <p14:creationId xmlns:p14="http://schemas.microsoft.com/office/powerpoint/2010/main" val="1805304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28</a:t>
            </a:fld>
            <a:endParaRPr lang="fr-FR"/>
          </a:p>
        </p:txBody>
      </p:sp>
    </p:spTree>
    <p:extLst>
      <p:ext uri="{BB962C8B-B14F-4D97-AF65-F5344CB8AC3E}">
        <p14:creationId xmlns:p14="http://schemas.microsoft.com/office/powerpoint/2010/main" val="3528617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29</a:t>
            </a:fld>
            <a:endParaRPr lang="fr-FR"/>
          </a:p>
        </p:txBody>
      </p:sp>
    </p:spTree>
    <p:extLst>
      <p:ext uri="{BB962C8B-B14F-4D97-AF65-F5344CB8AC3E}">
        <p14:creationId xmlns:p14="http://schemas.microsoft.com/office/powerpoint/2010/main" val="18338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31</a:t>
            </a:fld>
            <a:endParaRPr lang="fr-FR"/>
          </a:p>
        </p:txBody>
      </p:sp>
    </p:spTree>
    <p:extLst>
      <p:ext uri="{BB962C8B-B14F-4D97-AF65-F5344CB8AC3E}">
        <p14:creationId xmlns:p14="http://schemas.microsoft.com/office/powerpoint/2010/main" val="420598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12</a:t>
            </a:fld>
            <a:endParaRPr lang="fr-FR"/>
          </a:p>
        </p:txBody>
      </p:sp>
    </p:spTree>
    <p:extLst>
      <p:ext uri="{BB962C8B-B14F-4D97-AF65-F5344CB8AC3E}">
        <p14:creationId xmlns:p14="http://schemas.microsoft.com/office/powerpoint/2010/main" val="3434850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32</a:t>
            </a:fld>
            <a:endParaRPr lang="fr-FR"/>
          </a:p>
        </p:txBody>
      </p:sp>
    </p:spTree>
    <p:extLst>
      <p:ext uri="{BB962C8B-B14F-4D97-AF65-F5344CB8AC3E}">
        <p14:creationId xmlns:p14="http://schemas.microsoft.com/office/powerpoint/2010/main" val="2354882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13</a:t>
            </a:fld>
            <a:endParaRPr lang="fr-FR"/>
          </a:p>
        </p:txBody>
      </p:sp>
    </p:spTree>
    <p:extLst>
      <p:ext uri="{BB962C8B-B14F-4D97-AF65-F5344CB8AC3E}">
        <p14:creationId xmlns:p14="http://schemas.microsoft.com/office/powerpoint/2010/main" val="2834546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14</a:t>
            </a:fld>
            <a:endParaRPr lang="fr-FR"/>
          </a:p>
        </p:txBody>
      </p:sp>
    </p:spTree>
    <p:extLst>
      <p:ext uri="{BB962C8B-B14F-4D97-AF65-F5344CB8AC3E}">
        <p14:creationId xmlns:p14="http://schemas.microsoft.com/office/powerpoint/2010/main" val="364817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15</a:t>
            </a:fld>
            <a:endParaRPr lang="fr-FR"/>
          </a:p>
        </p:txBody>
      </p:sp>
    </p:spTree>
    <p:extLst>
      <p:ext uri="{BB962C8B-B14F-4D97-AF65-F5344CB8AC3E}">
        <p14:creationId xmlns:p14="http://schemas.microsoft.com/office/powerpoint/2010/main" val="324404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16</a:t>
            </a:fld>
            <a:endParaRPr lang="fr-FR"/>
          </a:p>
        </p:txBody>
      </p:sp>
    </p:spTree>
    <p:extLst>
      <p:ext uri="{BB962C8B-B14F-4D97-AF65-F5344CB8AC3E}">
        <p14:creationId xmlns:p14="http://schemas.microsoft.com/office/powerpoint/2010/main" val="2963159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17</a:t>
            </a:fld>
            <a:endParaRPr lang="fr-FR"/>
          </a:p>
        </p:txBody>
      </p:sp>
    </p:spTree>
    <p:extLst>
      <p:ext uri="{BB962C8B-B14F-4D97-AF65-F5344CB8AC3E}">
        <p14:creationId xmlns:p14="http://schemas.microsoft.com/office/powerpoint/2010/main" val="2658715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Pipeline CI/CD.</a:t>
            </a:r>
          </a:p>
          <a:p>
            <a:pPr marL="171450" indent="-171450">
              <a:buFontTx/>
              <a:buChar char="-"/>
            </a:pPr>
            <a:r>
              <a:rPr lang="fr-FR" dirty="0"/>
              <a:t>Pour l'intégration continue, il ne s'agit plus seulement de tester et de valider le code et les composants, mais également de tester et de valider des données, des schémas de données et des modèles.</a:t>
            </a:r>
          </a:p>
          <a:p>
            <a:pPr marL="171450" indent="-171450">
              <a:buFontTx/>
              <a:buChar char="-"/>
            </a:pPr>
            <a:r>
              <a:rPr lang="fr-FR" dirty="0"/>
              <a:t>La livraison continue ne porte plus sur un seul package logiciel ou service, mais sur un système (pipeline d'entraînement ML) qui doit déployer automatiquement un autre service (service de prédiction de modèle).</a:t>
            </a:r>
          </a:p>
          <a:p>
            <a:pPr marL="171450" indent="-171450">
              <a:buFontTx/>
              <a:buChar char="-"/>
            </a:pPr>
            <a:r>
              <a:rPr lang="fr-FR" dirty="0"/>
              <a:t>L'entraînement continu est une nouvelle propriété spécifique aux systèmes de ML, qui consiste à réentraîner et à diffuser automatiquement les modèles</a:t>
            </a:r>
          </a:p>
          <a:p>
            <a:pPr marL="0" indent="0">
              <a:buFontTx/>
              <a:buNone/>
            </a:pPr>
            <a:endParaRPr lang="fr-FR" dirty="0"/>
          </a:p>
          <a:p>
            <a:pPr marL="0" indent="0">
              <a:buFontTx/>
              <a:buNone/>
            </a:pPr>
            <a:r>
              <a:rPr lang="fr-FR" dirty="0"/>
              <a:t>Le processus CI peut inclure les tests suivants :</a:t>
            </a:r>
          </a:p>
          <a:p>
            <a:pPr marL="171450" indent="-171450">
              <a:buFontTx/>
              <a:buChar char="-"/>
            </a:pPr>
            <a:r>
              <a:rPr lang="fr-FR" dirty="0"/>
              <a:t>Tests unitaires de votre logique d'extraction de caractéristiques.</a:t>
            </a:r>
          </a:p>
          <a:p>
            <a:pPr marL="171450" indent="-171450">
              <a:buFontTx/>
              <a:buChar char="-"/>
            </a:pPr>
            <a:r>
              <a:rPr lang="fr-FR" dirty="0"/>
              <a:t>Tests unitaires des différentes méthodes mises en œuvre dans votre modèle. Par exemple, vous avez une fonction qui accepte une colonne de données catégorielles et vous l'encodez en tant que fonctionnalité </a:t>
            </a:r>
            <a:r>
              <a:rPr lang="fr-FR" dirty="0" err="1"/>
              <a:t>one-hot</a:t>
            </a:r>
            <a:r>
              <a:rPr lang="fr-FR" dirty="0"/>
              <a:t>.</a:t>
            </a:r>
          </a:p>
          <a:p>
            <a:pPr marL="171450" indent="-171450">
              <a:buFontTx/>
              <a:buChar char="-"/>
            </a:pPr>
            <a:r>
              <a:rPr lang="fr-FR" dirty="0"/>
              <a:t>Tests du point de convergence de l'entraînement de votre modèle (surapprentissage de quelques exemples d'enregistrements après diminution de la perte par itérations).</a:t>
            </a:r>
          </a:p>
          <a:p>
            <a:pPr marL="171450" indent="-171450">
              <a:buFontTx/>
              <a:buChar char="-"/>
            </a:pPr>
            <a:r>
              <a:rPr lang="fr-FR" dirty="0"/>
              <a:t>Tests visant à vérifier que l'entraînement du modèle ne produit pas de valeurs NaN générées par la division par zéro ou la manipulation de valeurs petites ou grandes.</a:t>
            </a:r>
          </a:p>
          <a:p>
            <a:pPr marL="171450" indent="-171450">
              <a:buFontTx/>
              <a:buChar char="-"/>
            </a:pPr>
            <a:r>
              <a:rPr lang="fr-FR" dirty="0"/>
              <a:t>Tests visant à vérifier que chaque composant du pipeline produit les artefacts attendus.</a:t>
            </a:r>
          </a:p>
          <a:p>
            <a:pPr marL="171450" indent="-171450">
              <a:buFontTx/>
              <a:buChar char="-"/>
            </a:pPr>
            <a:r>
              <a:rPr lang="fr-FR" dirty="0"/>
              <a:t>Tests de l'intégration entre les composants du pipeline.</a:t>
            </a:r>
          </a:p>
          <a:p>
            <a:pPr marL="0" indent="0">
              <a:buFontTx/>
              <a:buNone/>
            </a:pPr>
            <a:endParaRPr lang="fr-FR" dirty="0"/>
          </a:p>
          <a:p>
            <a:pPr marL="0" indent="0">
              <a:buFontTx/>
              <a:buNone/>
            </a:pPr>
            <a:r>
              <a:rPr lang="fr-FR" dirty="0"/>
              <a:t>Pour une livraison continue rapide et fiable des pipelines et des modèles, vous devez tenir compte des points suivants :</a:t>
            </a:r>
          </a:p>
          <a:p>
            <a:pPr marL="171450" indent="-171450">
              <a:buFontTx/>
              <a:buChar char="-"/>
            </a:pPr>
            <a:r>
              <a:rPr lang="fr-FR" dirty="0"/>
              <a:t>Vérifier la compatibilité du modèle avec l'infrastructure cible avant de déployer votre modèle. Par exemple, vous devez vérifier que les packages requis par le modèle sont installés dans l'environnement de diffusion et que les ressources de mémoire, de calcul et d'accélérateur sont disponibles.</a:t>
            </a:r>
          </a:p>
          <a:p>
            <a:pPr marL="171450" indent="-171450">
              <a:buFontTx/>
              <a:buChar char="-"/>
            </a:pPr>
            <a:r>
              <a:rPr lang="fr-FR" dirty="0"/>
              <a:t>Tester le service de prédiction en appelant l'API de service avec les entrées attendues, en vous assurant d'obtenir la réponse prévue. Ce test capture généralement les problèmes qui peuvent survenir lorsque vous mettez à jour la version du modèle et qu'une autre entrée est attendue.</a:t>
            </a:r>
          </a:p>
          <a:p>
            <a:pPr marL="171450" indent="-171450">
              <a:buFontTx/>
              <a:buChar char="-"/>
            </a:pPr>
            <a:r>
              <a:rPr lang="fr-FR" dirty="0"/>
              <a:t>Tester les performances du service de prédiction, ce qui implique d'effectuer des tests de charge afin de capturer des métriques telles que les requêtes par secondes (RPS) et la latence du modèle.</a:t>
            </a:r>
          </a:p>
          <a:p>
            <a:pPr marL="171450" indent="-171450">
              <a:buFontTx/>
              <a:buChar char="-"/>
            </a:pPr>
            <a:r>
              <a:rPr lang="fr-FR" dirty="0"/>
              <a:t>Valider les données à des fins de réentraînement ou de prédiction par lot.</a:t>
            </a:r>
          </a:p>
          <a:p>
            <a:pPr marL="171450" indent="-171450">
              <a:buFontTx/>
              <a:buChar char="-"/>
            </a:pPr>
            <a:r>
              <a:rPr lang="fr-FR" dirty="0"/>
              <a:t>Vérifier que les modèles atteignent les objectifs de performances prédictifs avant leur déploiement.</a:t>
            </a:r>
          </a:p>
          <a:p>
            <a:pPr marL="171450" indent="-171450">
              <a:buFontTx/>
              <a:buChar char="-"/>
            </a:pPr>
            <a:r>
              <a:rPr lang="fr-FR" dirty="0"/>
              <a:t>Déploiement automatisé dans un environnement de test, par exemple, un déploiement déclenché par l'envoi de code à la branche de développement.</a:t>
            </a:r>
          </a:p>
          <a:p>
            <a:pPr marL="171450" indent="-171450">
              <a:buFontTx/>
              <a:buChar char="-"/>
            </a:pPr>
            <a:r>
              <a:rPr lang="fr-FR" dirty="0"/>
              <a:t>Déploiement semi-automatisé dans un environnement de préproduction, par exemple, un déploiement déclenché par la fusion du code dans la branche principale après l'approbation des modifications par les évaluateurs.</a:t>
            </a:r>
          </a:p>
          <a:p>
            <a:pPr marL="171450" indent="-171450">
              <a:buFontTx/>
              <a:buChar char="-"/>
            </a:pPr>
            <a:r>
              <a:rPr lang="fr-FR" dirty="0"/>
              <a:t>Déploiement manuel dans un environnement de production après plusieurs exécutions réussies du pipeline dans l'environnement de préproduction.</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18</a:t>
            </a:fld>
            <a:endParaRPr lang="fr-FR"/>
          </a:p>
        </p:txBody>
      </p:sp>
    </p:spTree>
    <p:extLst>
      <p:ext uri="{BB962C8B-B14F-4D97-AF65-F5344CB8AC3E}">
        <p14:creationId xmlns:p14="http://schemas.microsoft.com/office/powerpoint/2010/main" val="1315933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1- L’analyse des sentiments est un bon exemple. L’objectif est de récupérer un résumé global sur l’avis des clients par rapport à un produit. Il est mieux d’attendre le batch entier que de faire les prédictions une par une.</a:t>
            </a:r>
          </a:p>
          <a:p>
            <a:pPr marL="0" indent="0">
              <a:buFontTx/>
              <a:buNone/>
            </a:pPr>
            <a:endParaRPr lang="fr-FR" dirty="0"/>
          </a:p>
          <a:p>
            <a:pPr marL="0" indent="0">
              <a:buFontTx/>
              <a:buNone/>
            </a:pPr>
            <a:r>
              <a:rPr lang="fr-FR" dirty="0"/>
              <a:t>2- (</a:t>
            </a:r>
            <a:r>
              <a:rPr lang="fr-FR" dirty="0" err="1"/>
              <a:t>yield</a:t>
            </a:r>
            <a:r>
              <a:rPr lang="fr-FR" dirty="0"/>
              <a:t> </a:t>
            </a:r>
            <a:r>
              <a:rPr lang="fr-FR" dirty="0" err="1"/>
              <a:t>managment</a:t>
            </a:r>
            <a:r>
              <a:rPr lang="fr-FR" dirty="0"/>
              <a:t>)</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19</a:t>
            </a:fld>
            <a:endParaRPr lang="fr-FR"/>
          </a:p>
        </p:txBody>
      </p:sp>
    </p:spTree>
    <p:extLst>
      <p:ext uri="{BB962C8B-B14F-4D97-AF65-F5344CB8AC3E}">
        <p14:creationId xmlns:p14="http://schemas.microsoft.com/office/powerpoint/2010/main" val="417118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411717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2829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261302" y="1542534"/>
            <a:ext cx="8691312" cy="1531937"/>
          </a:xfrm>
        </p:spPr>
        <p:txBody>
          <a:bodyPr anchor="b">
            <a:normAutofit/>
          </a:bodyPr>
          <a:lstStyle>
            <a:lvl1pPr algn="l">
              <a:defRPr sz="4400">
                <a:latin typeface="Barlow ExtraBold" panose="00000900000000000000" pitchFamily="2" charset="0"/>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261303" y="3223696"/>
            <a:ext cx="8691312" cy="1655762"/>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93583" y="6301212"/>
            <a:ext cx="374834" cy="475399"/>
          </a:xfrm>
          <a:prstGeom prst="rect">
            <a:avLst/>
          </a:prstGeom>
        </p:spPr>
      </p:pic>
      <p:sp>
        <p:nvSpPr>
          <p:cNvPr id="18" name="ZoneTexte 17">
            <a:extLst>
              <a:ext uri="{FF2B5EF4-FFF2-40B4-BE49-F238E27FC236}">
                <a16:creationId xmlns:a16="http://schemas.microsoft.com/office/drawing/2014/main" id="{59D4319C-B593-ADE5-6D03-8419B8E961C7}"/>
              </a:ext>
            </a:extLst>
          </p:cNvPr>
          <p:cNvSpPr txBox="1"/>
          <p:nvPr userDrawn="1"/>
        </p:nvSpPr>
        <p:spPr>
          <a:xfrm>
            <a:off x="9801982" y="6369634"/>
            <a:ext cx="2196435"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 </a:t>
            </a:r>
            <a:r>
              <a:rPr lang="fr-FR" sz="1600" dirty="0" err="1">
                <a:solidFill>
                  <a:schemeClr val="tx1"/>
                </a:solidFill>
                <a:latin typeface="Barlow" panose="00000500000000000000" pitchFamily="2" charset="0"/>
              </a:rPr>
              <a:t>Quadratic-labs</a:t>
            </a:r>
            <a:r>
              <a:rPr lang="fr-FR" sz="1600" dirty="0">
                <a:solidFill>
                  <a:schemeClr val="tx1"/>
                </a:solidFill>
                <a:latin typeface="Barlow" panose="00000500000000000000" pitchFamily="2" charset="0"/>
              </a:rPr>
              <a:t> 2022</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601986"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4" name="Image 3">
            <a:extLst>
              <a:ext uri="{FF2B5EF4-FFF2-40B4-BE49-F238E27FC236}">
                <a16:creationId xmlns:a16="http://schemas.microsoft.com/office/drawing/2014/main" id="{62ED2A49-9828-F479-1EB8-EBE009C18173}"/>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9168756" y="382294"/>
            <a:ext cx="3023244" cy="6093412"/>
          </a:xfrm>
          <a:prstGeom prst="rect">
            <a:avLst/>
          </a:prstGeom>
        </p:spPr>
      </p:pic>
      <p:cxnSp>
        <p:nvCxnSpPr>
          <p:cNvPr id="5" name="Connecteur droit 4">
            <a:extLst>
              <a:ext uri="{FF2B5EF4-FFF2-40B4-BE49-F238E27FC236}">
                <a16:creationId xmlns:a16="http://schemas.microsoft.com/office/drawing/2014/main" id="{DCC4037C-31E2-97BA-D5A8-E76967D43774}"/>
              </a:ext>
            </a:extLst>
          </p:cNvPr>
          <p:cNvCxnSpPr>
            <a:cxnSpLocks/>
          </p:cNvCxnSpPr>
          <p:nvPr userDrawn="1"/>
        </p:nvCxnSpPr>
        <p:spPr>
          <a:xfrm>
            <a:off x="261302" y="3162569"/>
            <a:ext cx="462303" cy="0"/>
          </a:xfrm>
          <a:prstGeom prst="line">
            <a:avLst/>
          </a:prstGeom>
          <a:ln w="5715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67292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1">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00544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195216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852305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15/05/2023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631B6CDF-0D82-83CA-0FDF-9957C703921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741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15/05/2023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299E18CD-A970-ED68-E146-82C1B9CBEAC3}"/>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4277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15/05/2023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73CE8110-6D62-0392-B40F-D73A0C77B9D1}"/>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8B22B096-616D-293F-751C-8A16AD0D1446}"/>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317259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15/05/2023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AEF8434-09FB-C5A8-1F2E-53AA45D43B07}"/>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DAA96239-AB2D-7509-939B-19E1D1915561}"/>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24457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15/05/2023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8" name="Connecteur droit 7">
            <a:extLst>
              <a:ext uri="{FF2B5EF4-FFF2-40B4-BE49-F238E27FC236}">
                <a16:creationId xmlns:a16="http://schemas.microsoft.com/office/drawing/2014/main" id="{A82FEE67-3B15-A4A8-A25E-95B216D0CB81}"/>
              </a:ext>
            </a:extLst>
          </p:cNvPr>
          <p:cNvCxnSpPr>
            <a:cxnSpLocks/>
          </p:cNvCxnSpPr>
          <p:nvPr userDrawn="1"/>
        </p:nvCxnSpPr>
        <p:spPr>
          <a:xfrm>
            <a:off x="261303" y="1372378"/>
            <a:ext cx="4615497"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4A9DF7C8-022A-0AC8-8B9D-EAC607AD925E}"/>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4070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2406022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15/05/2023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D38C0403-F99B-BAE0-D3A2-5C7ED359F00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FDEA69D8-6815-D5D9-C70E-3BE9F1977712}"/>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1"/>
          </a:solidFill>
          <a:ln w="12700">
            <a:solidFill>
              <a:schemeClr val="accent1"/>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010817FD-65C2-BD51-B503-E7EB35F27B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9844748-A315-E710-8621-4742845583FE}"/>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87CAC786-E264-8380-CD68-4B9C4777CBB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 besoin</a:t>
            </a:r>
          </a:p>
        </p:txBody>
      </p:sp>
      <p:sp>
        <p:nvSpPr>
          <p:cNvPr id="11" name="ZoneTexte 10">
            <a:extLst>
              <a:ext uri="{FF2B5EF4-FFF2-40B4-BE49-F238E27FC236}">
                <a16:creationId xmlns:a16="http://schemas.microsoft.com/office/drawing/2014/main" id="{1618B965-695F-EDE8-F0A1-8179E9E3291B}"/>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Notre approche </a:t>
            </a:r>
          </a:p>
        </p:txBody>
      </p:sp>
      <p:sp>
        <p:nvSpPr>
          <p:cNvPr id="12" name="ZoneTexte 11">
            <a:extLst>
              <a:ext uri="{FF2B5EF4-FFF2-40B4-BE49-F238E27FC236}">
                <a16:creationId xmlns:a16="http://schemas.microsoft.com/office/drawing/2014/main" id="{7A83653F-1E2D-CEC7-E374-44694EA56EC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Les résultats</a:t>
            </a:r>
          </a:p>
        </p:txBody>
      </p:sp>
    </p:spTree>
    <p:extLst>
      <p:ext uri="{BB962C8B-B14F-4D97-AF65-F5344CB8AC3E}">
        <p14:creationId xmlns:p14="http://schemas.microsoft.com/office/powerpoint/2010/main" val="3079535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3">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4102469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593225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684857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581787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15/05/2023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63498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15/05/2023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8241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15/05/2023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20844031-FBE1-4A65-39B5-2892F8676FE3}"/>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F2A5468-BC9E-09AF-D327-A491F45B3B9E}"/>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2058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15/05/2023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AAF30529-FF07-8227-843C-1D2ED707CB7C}"/>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BDB30804-9E6C-C0EF-FC42-4887BD9B2C82}"/>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1027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15/05/2023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B182F153-1F79-6F83-8B65-50FFDE9971D8}"/>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579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3372160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15/05/2023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2">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A8EC9D0-0131-3370-3C73-009005F2C11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03A25A71-158D-FD92-80B0-11CD012B46A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7999CB"/>
          </a:solidFill>
          <a:ln w="12700">
            <a:solidFill>
              <a:srgbClr val="7999CB"/>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CAEDC4A4-0CBE-9E45-E540-35A7C8BEB194}"/>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7999CB"/>
          </a:solidFill>
          <a:ln>
            <a:solidFill>
              <a:srgbClr val="7999CB"/>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F2049144-405F-972C-233A-446F6DA656DA}"/>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rgbClr val="7999CB"/>
          </a:solidFill>
          <a:ln>
            <a:solidFill>
              <a:srgbClr val="7999CB"/>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331BB8FA-90F2-892E-03A3-7FE463E9F69D}"/>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 besoin</a:t>
            </a:r>
          </a:p>
        </p:txBody>
      </p:sp>
      <p:sp>
        <p:nvSpPr>
          <p:cNvPr id="11" name="ZoneTexte 10">
            <a:extLst>
              <a:ext uri="{FF2B5EF4-FFF2-40B4-BE49-F238E27FC236}">
                <a16:creationId xmlns:a16="http://schemas.microsoft.com/office/drawing/2014/main" id="{5BF15A46-EA45-B754-9BF2-8E21EAD99618}"/>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Notre approche </a:t>
            </a:r>
          </a:p>
        </p:txBody>
      </p:sp>
      <p:sp>
        <p:nvSpPr>
          <p:cNvPr id="12" name="ZoneTexte 11">
            <a:extLst>
              <a:ext uri="{FF2B5EF4-FFF2-40B4-BE49-F238E27FC236}">
                <a16:creationId xmlns:a16="http://schemas.microsoft.com/office/drawing/2014/main" id="{23DE01E6-8978-4DC6-9800-CAA00FA4652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Les résultats</a:t>
            </a:r>
          </a:p>
        </p:txBody>
      </p:sp>
    </p:spTree>
    <p:extLst>
      <p:ext uri="{BB962C8B-B14F-4D97-AF65-F5344CB8AC3E}">
        <p14:creationId xmlns:p14="http://schemas.microsoft.com/office/powerpoint/2010/main" val="1463698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8186929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382630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28184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8707044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15/05/2023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870460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15/05/2023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66487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15/05/2023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0A53192B-8BD6-6726-4278-48EE00184B83}"/>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2" name="Image 11">
            <a:extLst>
              <a:ext uri="{FF2B5EF4-FFF2-40B4-BE49-F238E27FC236}">
                <a16:creationId xmlns:a16="http://schemas.microsoft.com/office/drawing/2014/main" id="{9B452D40-B120-2F7D-3E91-96FB1FA6967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1137027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15/05/2023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10" name="Connecteur droit 9">
            <a:extLst>
              <a:ext uri="{FF2B5EF4-FFF2-40B4-BE49-F238E27FC236}">
                <a16:creationId xmlns:a16="http://schemas.microsoft.com/office/drawing/2014/main" id="{1EB85D11-7921-2F57-CE5E-2A04763E7A3A}"/>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AD72C3D1-697B-A0A9-FE62-A57AB6723EB1}"/>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882362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15/05/2023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E1C7F381-816E-F7C1-8A61-4B2A7B1F38A3}"/>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96690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15/05/2023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890686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15/05/2023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3">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38BDA153-13C7-5784-058D-DC599A60F1F2}"/>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E3BBE564-42A2-DB0D-B318-D7A4E45A066A}"/>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3"/>
          </a:solidFill>
          <a:ln w="12700">
            <a:solidFill>
              <a:schemeClr val="accent3"/>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1AC8A69D-9705-F466-B5E8-A053F61841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0AE0E3A9-6A0C-51F2-C851-E0D0AD9CE63C}"/>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6E91C181-CE0E-149F-C844-77FA94484175}"/>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 besoin</a:t>
            </a:r>
          </a:p>
        </p:txBody>
      </p:sp>
      <p:sp>
        <p:nvSpPr>
          <p:cNvPr id="11" name="ZoneTexte 10">
            <a:extLst>
              <a:ext uri="{FF2B5EF4-FFF2-40B4-BE49-F238E27FC236}">
                <a16:creationId xmlns:a16="http://schemas.microsoft.com/office/drawing/2014/main" id="{98462C82-D864-5F9B-A17C-279C62B974D0}"/>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Notre approche </a:t>
            </a:r>
          </a:p>
        </p:txBody>
      </p:sp>
      <p:sp>
        <p:nvSpPr>
          <p:cNvPr id="12" name="ZoneTexte 11">
            <a:extLst>
              <a:ext uri="{FF2B5EF4-FFF2-40B4-BE49-F238E27FC236}">
                <a16:creationId xmlns:a16="http://schemas.microsoft.com/office/drawing/2014/main" id="{A249D35D-DE22-6807-792D-3B63D3867E4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Les résultats</a:t>
            </a:r>
          </a:p>
        </p:txBody>
      </p:sp>
    </p:spTree>
    <p:extLst>
      <p:ext uri="{BB962C8B-B14F-4D97-AF65-F5344CB8AC3E}">
        <p14:creationId xmlns:p14="http://schemas.microsoft.com/office/powerpoint/2010/main" val="3236847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664143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802008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16008086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9044694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15/05/2023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372821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15/05/2023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7528881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15/05/2023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E95BB695-EEB6-742B-30B3-6AA30895627A}"/>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16EC8E6D-952E-FD35-D14F-316354B50C7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74546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15/05/2023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20D38BBD-9CDA-E298-5E9B-8F992B86CB4C}"/>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A1852688-F93C-3C49-E9A4-18D05AEE796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00229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15/05/2023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9880E9E7-8361-29BD-F2BB-8EB3576B4879}"/>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58700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15/05/2023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13" name="Image 12">
            <a:extLst>
              <a:ext uri="{FF2B5EF4-FFF2-40B4-BE49-F238E27FC236}">
                <a16:creationId xmlns:a16="http://schemas.microsoft.com/office/drawing/2014/main" id="{3B681ACF-FA26-087B-39B8-FA4932F452AD}"/>
              </a:ext>
            </a:extLst>
          </p:cNvPr>
          <p:cNvPicPr>
            <a:picLocks noChangeAspect="1"/>
          </p:cNvPicPr>
          <p:nvPr userDrawn="1"/>
        </p:nvPicPr>
        <p:blipFill>
          <a:blip r:embed="rId2"/>
          <a:stretch>
            <a:fillRect/>
          </a:stretch>
        </p:blipFill>
        <p:spPr>
          <a:xfrm>
            <a:off x="237055" y="318530"/>
            <a:ext cx="705473" cy="894746"/>
          </a:xfrm>
          <a:prstGeom prst="rect">
            <a:avLst/>
          </a:prstGeom>
        </p:spPr>
      </p:pic>
      <p:pic>
        <p:nvPicPr>
          <p:cNvPr id="8" name="Image 7">
            <a:extLst>
              <a:ext uri="{FF2B5EF4-FFF2-40B4-BE49-F238E27FC236}">
                <a16:creationId xmlns:a16="http://schemas.microsoft.com/office/drawing/2014/main" id="{162ED326-CA4B-6823-69DB-9A1B539A6DEB}"/>
              </a:ext>
            </a:extLst>
          </p:cNvPr>
          <p:cNvPicPr>
            <a:picLocks noChangeAspect="1"/>
          </p:cNvPicPr>
          <p:nvPr userDrawn="1"/>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16351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15/05/2023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8DB1914-3774-7E83-4069-15015EBF67E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A4D0E4F1-58AB-8B26-5EED-6BE168A09661}"/>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4"/>
          </a:solidFill>
          <a:ln w="12700">
            <a:solidFill>
              <a:schemeClr val="accent4"/>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F8C716A8-818C-FCAA-4969-30FA2D890178}"/>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F852C60-49A3-C8FA-E178-967D63F52F62}"/>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27FB333B-C4E7-91BC-6632-4CE03EF954AB}"/>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 besoin</a:t>
            </a:r>
          </a:p>
        </p:txBody>
      </p:sp>
      <p:sp>
        <p:nvSpPr>
          <p:cNvPr id="11" name="ZoneTexte 10">
            <a:extLst>
              <a:ext uri="{FF2B5EF4-FFF2-40B4-BE49-F238E27FC236}">
                <a16:creationId xmlns:a16="http://schemas.microsoft.com/office/drawing/2014/main" id="{69BF50E1-FB1E-14F4-1E26-E8E0285F2733}"/>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Notre approche </a:t>
            </a:r>
          </a:p>
        </p:txBody>
      </p:sp>
      <p:sp>
        <p:nvSpPr>
          <p:cNvPr id="12" name="ZoneTexte 11">
            <a:extLst>
              <a:ext uri="{FF2B5EF4-FFF2-40B4-BE49-F238E27FC236}">
                <a16:creationId xmlns:a16="http://schemas.microsoft.com/office/drawing/2014/main" id="{061166C0-0F2B-90A9-9926-15CFB2273FCF}"/>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Les résultats</a:t>
            </a:r>
          </a:p>
        </p:txBody>
      </p:sp>
    </p:spTree>
    <p:extLst>
      <p:ext uri="{BB962C8B-B14F-4D97-AF65-F5344CB8AC3E}">
        <p14:creationId xmlns:p14="http://schemas.microsoft.com/office/powerpoint/2010/main" val="4082787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503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15/05/2023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56F778B6-DC9E-62AD-26AC-0539E11B38DA}"/>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5C0D3AD-0BC8-DB6B-4A5B-82074F681D35}"/>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83984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15/05/2023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6E56D9F-7B7F-A565-3C03-CCD82244166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7C0AFE54-F831-A132-E5EA-6CA0A1FB988E}"/>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83927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15/05/2023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49015D69-2D82-8738-6EB6-03B931772C6A}"/>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0881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15/05/2023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2" name="Shape 2550">
            <a:extLst>
              <a:ext uri="{FF2B5EF4-FFF2-40B4-BE49-F238E27FC236}">
                <a16:creationId xmlns:a16="http://schemas.microsoft.com/office/drawing/2014/main" id="{2D6BC122-9B97-B59E-38B5-1166CBEFE2B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5"/>
          </a:solidFill>
          <a:ln w="12700">
            <a:solidFill>
              <a:schemeClr val="accent5"/>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E774DBC8-A2C0-9221-781D-01D76DA9E569}"/>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6827224E-21BF-9551-0DD8-BA0391CC55B1}"/>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D944C557-1621-FF5F-967B-17D56DE83C8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 besoin</a:t>
            </a:r>
          </a:p>
        </p:txBody>
      </p:sp>
      <p:sp>
        <p:nvSpPr>
          <p:cNvPr id="11" name="ZoneTexte 10">
            <a:extLst>
              <a:ext uri="{FF2B5EF4-FFF2-40B4-BE49-F238E27FC236}">
                <a16:creationId xmlns:a16="http://schemas.microsoft.com/office/drawing/2014/main" id="{1B595AF5-3339-588B-0095-FC27AE2A1717}"/>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Notre approche </a:t>
            </a:r>
          </a:p>
        </p:txBody>
      </p:sp>
      <p:sp>
        <p:nvSpPr>
          <p:cNvPr id="12" name="ZoneTexte 11">
            <a:extLst>
              <a:ext uri="{FF2B5EF4-FFF2-40B4-BE49-F238E27FC236}">
                <a16:creationId xmlns:a16="http://schemas.microsoft.com/office/drawing/2014/main" id="{8E37C383-A4D7-201D-7B91-A95A3FD8019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Les résultats</a:t>
            </a:r>
          </a:p>
        </p:txBody>
      </p:sp>
    </p:spTree>
    <p:extLst>
      <p:ext uri="{BB962C8B-B14F-4D97-AF65-F5344CB8AC3E}">
        <p14:creationId xmlns:p14="http://schemas.microsoft.com/office/powerpoint/2010/main" val="2375962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4.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5.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15/05/2023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88392327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59" r:id="rId9"/>
    <p:sldLayoutId id="2147483728" r:id="rId10"/>
    <p:sldLayoutId id="2147483764" r:id="rId11"/>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15/05/2023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71856171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60" r:id="rId9"/>
    <p:sldLayoutId id="2147483717"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15/05/2023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04369094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61" r:id="rId9"/>
    <p:sldLayoutId id="214748373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15/05/2023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3133590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62" r:id="rId9"/>
    <p:sldLayoutId id="214748374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15/05/2023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70762626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63" r:id="rId9"/>
    <p:sldLayoutId id="214748375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CE37B7-2073-3841-058F-530AB34806FE}"/>
              </a:ext>
            </a:extLst>
          </p:cNvPr>
          <p:cNvSpPr>
            <a:spLocks noGrp="1"/>
          </p:cNvSpPr>
          <p:nvPr>
            <p:ph type="ctrTitle"/>
          </p:nvPr>
        </p:nvSpPr>
        <p:spPr/>
        <p:txBody>
          <a:bodyPr/>
          <a:lstStyle/>
          <a:p>
            <a:r>
              <a:rPr lang="fr-FR" dirty="0"/>
              <a:t>Rapport </a:t>
            </a:r>
            <a:r>
              <a:rPr lang="fr-FR" dirty="0" err="1"/>
              <a:t>Preprocessing</a:t>
            </a:r>
            <a:endParaRPr lang="fr-FR" dirty="0"/>
          </a:p>
        </p:txBody>
      </p:sp>
      <p:sp>
        <p:nvSpPr>
          <p:cNvPr id="3" name="Sous-titre 2">
            <a:extLst>
              <a:ext uri="{FF2B5EF4-FFF2-40B4-BE49-F238E27FC236}">
                <a16:creationId xmlns:a16="http://schemas.microsoft.com/office/drawing/2014/main" id="{79131E63-5690-EDE0-8C0D-EA0D3056594E}"/>
              </a:ext>
            </a:extLst>
          </p:cNvPr>
          <p:cNvSpPr>
            <a:spLocks noGrp="1"/>
          </p:cNvSpPr>
          <p:nvPr>
            <p:ph type="subTitle" idx="1"/>
          </p:nvPr>
        </p:nvSpPr>
        <p:spPr/>
        <p:txBody>
          <a:bodyPr/>
          <a:lstStyle/>
          <a:p>
            <a:r>
              <a:rPr lang="fr-FR" dirty="0"/>
              <a:t>Bouhou Aymen</a:t>
            </a:r>
          </a:p>
          <a:p>
            <a:r>
              <a:rPr lang="fr-FR" sz="1800" dirty="0" err="1"/>
              <a:t>Quadratic-Labs</a:t>
            </a:r>
            <a:endParaRPr lang="fr-FR" dirty="0"/>
          </a:p>
        </p:txBody>
      </p:sp>
    </p:spTree>
    <p:extLst>
      <p:ext uri="{BB962C8B-B14F-4D97-AF65-F5344CB8AC3E}">
        <p14:creationId xmlns:p14="http://schemas.microsoft.com/office/powerpoint/2010/main" val="2800007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444412"/>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t>Les composantes du MLOps</a:t>
            </a:r>
          </a:p>
          <a:p>
            <a:endParaRPr lang="fr-FR" dirty="0"/>
          </a:p>
          <a:p>
            <a:r>
              <a:rPr lang="fr-FR" dirty="0">
                <a:solidFill>
                  <a:schemeClr val="bg2"/>
                </a:solidFill>
              </a:rPr>
              <a:t>Exemple d’application</a:t>
            </a:r>
          </a:p>
          <a:p>
            <a:endParaRPr lang="fr-FR" dirty="0"/>
          </a:p>
          <a:p>
            <a:r>
              <a:rPr lang="fr-FR" dirty="0">
                <a:solidFill>
                  <a:schemeClr val="bg2"/>
                </a:solidFill>
              </a:rPr>
              <a:t>Conclusion</a:t>
            </a:r>
          </a:p>
        </p:txBody>
      </p:sp>
    </p:spTree>
    <p:extLst>
      <p:ext uri="{BB962C8B-B14F-4D97-AF65-F5344CB8AC3E}">
        <p14:creationId xmlns:p14="http://schemas.microsoft.com/office/powerpoint/2010/main" val="1606486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a:t>
            </a:r>
          </a:p>
        </p:txBody>
      </p:sp>
      <p:sp>
        <p:nvSpPr>
          <p:cNvPr id="2" name="Rectangle : coins arrondis 1">
            <a:extLst>
              <a:ext uri="{FF2B5EF4-FFF2-40B4-BE49-F238E27FC236}">
                <a16:creationId xmlns:a16="http://schemas.microsoft.com/office/drawing/2014/main" id="{5E891E96-5DB5-4B8B-A518-44F25116702E}"/>
              </a:ext>
            </a:extLst>
          </p:cNvPr>
          <p:cNvSpPr/>
          <p:nvPr/>
        </p:nvSpPr>
        <p:spPr>
          <a:xfrm>
            <a:off x="802887" y="343272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594409" y="344076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385931" y="3429001"/>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177453" y="342900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Monitoring et boucle de rétroaction</a:t>
            </a:r>
          </a:p>
        </p:txBody>
      </p:sp>
      <p:sp>
        <p:nvSpPr>
          <p:cNvPr id="3" name="Flèche : courbe vers la droite 2">
            <a:extLst>
              <a:ext uri="{FF2B5EF4-FFF2-40B4-BE49-F238E27FC236}">
                <a16:creationId xmlns:a16="http://schemas.microsoft.com/office/drawing/2014/main" id="{3DC6EF39-EC28-48F3-9078-1DBA50664DD3}"/>
              </a:ext>
            </a:extLst>
          </p:cNvPr>
          <p:cNvSpPr/>
          <p:nvPr/>
        </p:nvSpPr>
        <p:spPr>
          <a:xfrm rot="5400000">
            <a:off x="5305765" y="-1614438"/>
            <a:ext cx="1323926" cy="8755502"/>
          </a:xfrm>
          <a:prstGeom prst="curvedRightArrow">
            <a:avLst>
              <a:gd name="adj1" fmla="val 25000"/>
              <a:gd name="adj2" fmla="val 50000"/>
              <a:gd name="adj3" fmla="val 242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Flèche : droite 4">
            <a:extLst>
              <a:ext uri="{FF2B5EF4-FFF2-40B4-BE49-F238E27FC236}">
                <a16:creationId xmlns:a16="http://schemas.microsoft.com/office/drawing/2014/main" id="{09566FDC-4E0E-433E-B381-80189BC5DA20}"/>
              </a:ext>
            </a:extLst>
          </p:cNvPr>
          <p:cNvSpPr/>
          <p:nvPr/>
        </p:nvSpPr>
        <p:spPr>
          <a:xfrm>
            <a:off x="2873297"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8C2F3ED-B966-4CF4-B2AC-D5874F08F906}"/>
              </a:ext>
            </a:extLst>
          </p:cNvPr>
          <p:cNvSpPr/>
          <p:nvPr/>
        </p:nvSpPr>
        <p:spPr>
          <a:xfrm>
            <a:off x="5657385"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1F576031-35F2-4272-A4B5-A0938918B9D8}"/>
              </a:ext>
            </a:extLst>
          </p:cNvPr>
          <p:cNvSpPr/>
          <p:nvPr/>
        </p:nvSpPr>
        <p:spPr>
          <a:xfrm>
            <a:off x="8448907" y="3821763"/>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055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Le développement du modèle</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75000"/>
              </a:schemeClr>
            </a:solidFill>
            <a:ln>
              <a:solidFill>
                <a:schemeClr val="accent5">
                  <a:lumMod val="75000"/>
                </a:schemeClr>
              </a:solidFill>
            </a:ln>
            <a:effectLst>
              <a:glow rad="2286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1" name="ZoneTexte 20">
            <a:extLst>
              <a:ext uri="{FF2B5EF4-FFF2-40B4-BE49-F238E27FC236}">
                <a16:creationId xmlns:a16="http://schemas.microsoft.com/office/drawing/2014/main" id="{813EFD01-2DC7-4829-9E13-0CEC4395F39B}"/>
              </a:ext>
            </a:extLst>
          </p:cNvPr>
          <p:cNvSpPr txBox="1"/>
          <p:nvPr/>
        </p:nvSpPr>
        <p:spPr>
          <a:xfrm>
            <a:off x="671682" y="2884026"/>
            <a:ext cx="5261285" cy="830997"/>
          </a:xfrm>
          <a:prstGeom prst="rect">
            <a:avLst/>
          </a:prstGeom>
          <a:noFill/>
        </p:spPr>
        <p:txBody>
          <a:bodyPr wrap="square">
            <a:spAutoFit/>
          </a:bodyPr>
          <a:lstStyle/>
          <a:p>
            <a:pPr algn="just"/>
            <a:r>
              <a:rPr lang="fr-FR" sz="1600" b="1" dirty="0">
                <a:latin typeface="Barlow Light" panose="00000400000000000000" pitchFamily="2" charset="0"/>
              </a:rPr>
              <a:t>1-   Définition d’un objectif business</a:t>
            </a:r>
          </a:p>
          <a:p>
            <a:pPr algn="just"/>
            <a:r>
              <a:rPr lang="fr-FR" sz="1600" dirty="0">
                <a:latin typeface="Barlow Light" panose="00000400000000000000" pitchFamily="2" charset="0"/>
              </a:rPr>
              <a:t>Définition de KPIs de suivi de cet objectif qui permettront de « monitorer » les modèles une fois en production </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671682" y="3860799"/>
            <a:ext cx="5261285" cy="1077218"/>
          </a:xfrm>
          <a:prstGeom prst="rect">
            <a:avLst/>
          </a:prstGeom>
          <a:noFill/>
        </p:spPr>
        <p:txBody>
          <a:bodyPr wrap="square">
            <a:spAutoFit/>
          </a:bodyPr>
          <a:lstStyle/>
          <a:p>
            <a:pPr algn="just"/>
            <a:r>
              <a:rPr lang="fr-FR" sz="1600" b="1" dirty="0">
                <a:latin typeface="Barlow Light" panose="00000400000000000000" pitchFamily="2" charset="0"/>
              </a:rPr>
              <a:t>2-   Analyse exploratoire des données </a:t>
            </a:r>
          </a:p>
          <a:p>
            <a:pPr algn="just"/>
            <a:r>
              <a:rPr lang="fr-FR" sz="1600" dirty="0">
                <a:latin typeface="Barlow Light" panose="00000400000000000000" pitchFamily="2" charset="0"/>
              </a:rPr>
              <a:t>Choix d’une ou de plusieurs sources de données</a:t>
            </a:r>
          </a:p>
          <a:p>
            <a:pPr algn="just"/>
            <a:r>
              <a:rPr lang="fr-FR" sz="1600" dirty="0">
                <a:latin typeface="Barlow Light" panose="00000400000000000000" pitchFamily="2" charset="0"/>
              </a:rPr>
              <a:t>Analyse statistique de la donnée : traitement des valeurs manquantes, </a:t>
            </a:r>
            <a:r>
              <a:rPr lang="fr-FR" sz="1600" dirty="0" err="1">
                <a:latin typeface="Barlow Light" panose="00000400000000000000" pitchFamily="2" charset="0"/>
              </a:rPr>
              <a:t>outliers</a:t>
            </a:r>
            <a:r>
              <a:rPr lang="fr-FR" sz="1600" dirty="0">
                <a:latin typeface="Barlow Light" panose="00000400000000000000" pitchFamily="2" charset="0"/>
              </a:rPr>
              <a:t> …</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671681" y="5083793"/>
            <a:ext cx="5261285" cy="1323439"/>
          </a:xfrm>
          <a:prstGeom prst="rect">
            <a:avLst/>
          </a:prstGeom>
          <a:noFill/>
        </p:spPr>
        <p:txBody>
          <a:bodyPr wrap="square">
            <a:spAutoFit/>
          </a:bodyPr>
          <a:lstStyle/>
          <a:p>
            <a:r>
              <a:rPr lang="fr-FR" sz="1600" b="1" dirty="0">
                <a:latin typeface="Barlow Light" panose="00000400000000000000" pitchFamily="2" charset="0"/>
              </a:rPr>
              <a:t>3-   </a:t>
            </a:r>
            <a:r>
              <a:rPr lang="fr-FR" sz="1600" b="1" dirty="0" err="1">
                <a:latin typeface="Barlow Light" panose="00000400000000000000" pitchFamily="2" charset="0"/>
              </a:rPr>
              <a:t>Feature</a:t>
            </a:r>
            <a:r>
              <a:rPr lang="fr-FR" sz="1600" b="1" dirty="0">
                <a:latin typeface="Barlow Light" panose="00000400000000000000" pitchFamily="2" charset="0"/>
              </a:rPr>
              <a:t> engineering</a:t>
            </a:r>
          </a:p>
          <a:p>
            <a:pPr algn="just"/>
            <a:r>
              <a:rPr lang="fr-FR" sz="1600" dirty="0">
                <a:latin typeface="Barlow Light" panose="00000400000000000000" pitchFamily="2" charset="0"/>
              </a:rPr>
              <a:t>Traitement de la donnée brute afin de la rendre exploitable par mon modèle (Normalisation, transformation des données, création de nouvelles variables, encodage …)</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259035" y="2884025"/>
            <a:ext cx="5261285" cy="1323439"/>
          </a:xfrm>
          <a:prstGeom prst="rect">
            <a:avLst/>
          </a:prstGeom>
          <a:noFill/>
        </p:spPr>
        <p:txBody>
          <a:bodyPr wrap="square">
            <a:spAutoFit/>
          </a:bodyPr>
          <a:lstStyle/>
          <a:p>
            <a:pPr algn="just"/>
            <a:r>
              <a:rPr lang="fr-FR" sz="1600" b="1" dirty="0">
                <a:latin typeface="Barlow Light" panose="00000400000000000000" pitchFamily="2" charset="0"/>
              </a:rPr>
              <a:t>4-    Entraînement du modèle : </a:t>
            </a:r>
          </a:p>
          <a:p>
            <a:pPr algn="just"/>
            <a:r>
              <a:rPr lang="fr-FR" sz="1600" dirty="0">
                <a:latin typeface="Barlow Light" panose="00000400000000000000" pitchFamily="2" charset="0"/>
              </a:rPr>
              <a:t>Processus itératif qui consiste à tester plusieurs modèles et en choisir le plus performant. Le choix du meilleur modèle se base sur des critères de </a:t>
            </a:r>
            <a:r>
              <a:rPr lang="fr-FR" sz="1600" b="1" dirty="0">
                <a:latin typeface="Barlow Light" panose="00000400000000000000" pitchFamily="2" charset="0"/>
              </a:rPr>
              <a:t>performance</a:t>
            </a:r>
            <a:r>
              <a:rPr lang="fr-FR" sz="1600" dirty="0">
                <a:latin typeface="Barlow Light" panose="00000400000000000000" pitchFamily="2" charset="0"/>
              </a:rPr>
              <a:t>, d’</a:t>
            </a:r>
            <a:r>
              <a:rPr lang="fr-FR" sz="1600" b="1" dirty="0">
                <a:latin typeface="Barlow Light" panose="00000400000000000000" pitchFamily="2" charset="0"/>
              </a:rPr>
              <a:t>explicabilité</a:t>
            </a:r>
            <a:r>
              <a:rPr lang="fr-FR" sz="1600" dirty="0">
                <a:latin typeface="Barlow Light" panose="00000400000000000000" pitchFamily="2" charset="0"/>
              </a:rPr>
              <a:t> et d’</a:t>
            </a:r>
            <a:r>
              <a:rPr lang="fr-FR" sz="1600" b="1" dirty="0">
                <a:latin typeface="Barlow Light" panose="00000400000000000000" pitchFamily="2" charset="0"/>
              </a:rPr>
              <a:t>équité</a:t>
            </a:r>
            <a:r>
              <a:rPr lang="fr-FR" sz="1600" dirty="0">
                <a:latin typeface="Barlow Light" panose="00000400000000000000" pitchFamily="2" charset="0"/>
              </a:rPr>
              <a:t>  du modèle.</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259035" y="4399408"/>
            <a:ext cx="5261285" cy="2308324"/>
          </a:xfrm>
          <a:prstGeom prst="rect">
            <a:avLst/>
          </a:prstGeom>
          <a:noFill/>
        </p:spPr>
        <p:txBody>
          <a:bodyPr wrap="square">
            <a:spAutoFit/>
          </a:bodyPr>
          <a:lstStyle/>
          <a:p>
            <a:pPr algn="just"/>
            <a:r>
              <a:rPr lang="fr-FR" sz="1600" b="1" dirty="0">
                <a:latin typeface="Barlow Light" panose="00000400000000000000" pitchFamily="2" charset="0"/>
              </a:rPr>
              <a:t>5-    Versioning et reproductibilité : </a:t>
            </a:r>
          </a:p>
          <a:p>
            <a:pPr algn="just"/>
            <a:r>
              <a:rPr lang="fr-FR" sz="1600" dirty="0">
                <a:latin typeface="Barlow Light" panose="00000400000000000000" pitchFamily="2" charset="0"/>
              </a:rPr>
              <a:t>Durant la phase d’expérimentation, le data </a:t>
            </a:r>
            <a:r>
              <a:rPr lang="fr-FR" sz="1600" dirty="0" err="1">
                <a:latin typeface="Barlow Light" panose="00000400000000000000" pitchFamily="2" charset="0"/>
              </a:rPr>
              <a:t>scientist</a:t>
            </a:r>
            <a:r>
              <a:rPr lang="fr-FR" sz="1600" dirty="0">
                <a:latin typeface="Barlow Light" panose="00000400000000000000" pitchFamily="2" charset="0"/>
              </a:rPr>
              <a:t> doit avoir la capacité de reproduire un modèle de ML dans les mêmes conditions s’il souhaite revenir vers une ancienne version par exemple ou s’il le souhaite reproduire un modèle pour des fins d’audit ou de suivi.</a:t>
            </a:r>
          </a:p>
          <a:p>
            <a:pPr algn="just"/>
            <a:r>
              <a:rPr lang="fr-FR" sz="1600" b="1" dirty="0">
                <a:latin typeface="Barlow Light" panose="00000400000000000000" pitchFamily="2" charset="0"/>
              </a:rPr>
              <a:t>Certains outils du marché </a:t>
            </a:r>
            <a:r>
              <a:rPr lang="fr-FR" sz="1600" dirty="0">
                <a:latin typeface="Barlow Light" panose="00000400000000000000" pitchFamily="2" charset="0"/>
              </a:rPr>
              <a:t>: </a:t>
            </a:r>
            <a:r>
              <a:rPr lang="fr-FR" sz="1600" dirty="0" err="1">
                <a:latin typeface="Barlow Light" panose="00000400000000000000" pitchFamily="2" charset="0"/>
              </a:rPr>
              <a:t>MLFlow</a:t>
            </a:r>
            <a:r>
              <a:rPr lang="fr-FR" sz="1600" dirty="0">
                <a:latin typeface="Barlow Light" panose="00000400000000000000" pitchFamily="2" charset="0"/>
              </a:rPr>
              <a:t>, Comet ML, Data Version Control (DVC)…</a:t>
            </a:r>
          </a:p>
          <a:p>
            <a:pPr algn="just"/>
            <a:endParaRPr lang="fr-FR" sz="1600" dirty="0">
              <a:latin typeface="Barlow Light" panose="00000400000000000000" pitchFamily="2" charset="0"/>
            </a:endParaRPr>
          </a:p>
        </p:txBody>
      </p:sp>
    </p:spTree>
    <p:extLst>
      <p:ext uri="{BB962C8B-B14F-4D97-AF65-F5344CB8AC3E}">
        <p14:creationId xmlns:p14="http://schemas.microsoft.com/office/powerpoint/2010/main" val="3926623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Préparation de la mise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42EF189D-5306-4270-903B-20334A03F679}"/>
              </a:ext>
            </a:extLst>
          </p:cNvPr>
          <p:cNvSpPr txBox="1"/>
          <p:nvPr/>
        </p:nvSpPr>
        <p:spPr>
          <a:xfrm>
            <a:off x="1063254" y="3738952"/>
            <a:ext cx="3163950" cy="1569660"/>
          </a:xfrm>
          <a:prstGeom prst="rect">
            <a:avLst/>
          </a:prstGeom>
          <a:noFill/>
        </p:spPr>
        <p:txBody>
          <a:bodyPr wrap="square">
            <a:spAutoFit/>
          </a:bodyPr>
          <a:lstStyle/>
          <a:p>
            <a:pPr algn="just"/>
            <a:r>
              <a:rPr lang="fr-FR" sz="1600" b="1" dirty="0">
                <a:latin typeface="Barlow Light" panose="00000400000000000000" pitchFamily="2" charset="0"/>
              </a:rPr>
              <a:t>Les environnements d’exécution :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Adapter l’environnement de développement à l’environnement de production</a:t>
            </a:r>
          </a:p>
          <a:p>
            <a:pPr algn="just"/>
            <a:endParaRPr lang="fr-FR" sz="1600" dirty="0">
              <a:latin typeface="Barlow Light" panose="00000400000000000000" pitchFamily="2" charset="0"/>
            </a:endParaRPr>
          </a:p>
        </p:txBody>
      </p:sp>
      <p:sp>
        <p:nvSpPr>
          <p:cNvPr id="20" name="ZoneTexte 19">
            <a:extLst>
              <a:ext uri="{FF2B5EF4-FFF2-40B4-BE49-F238E27FC236}">
                <a16:creationId xmlns:a16="http://schemas.microsoft.com/office/drawing/2014/main" id="{14E00615-4CC5-46B1-B682-E1B80F9880F4}"/>
              </a:ext>
            </a:extLst>
          </p:cNvPr>
          <p:cNvSpPr txBox="1"/>
          <p:nvPr/>
        </p:nvSpPr>
        <p:spPr>
          <a:xfrm>
            <a:off x="4846287" y="3738952"/>
            <a:ext cx="3063189" cy="1323439"/>
          </a:xfrm>
          <a:prstGeom prst="rect">
            <a:avLst/>
          </a:prstGeom>
          <a:noFill/>
        </p:spPr>
        <p:txBody>
          <a:bodyPr wrap="square">
            <a:spAutoFit/>
          </a:bodyPr>
          <a:lstStyle/>
          <a:p>
            <a:pPr algn="just"/>
            <a:r>
              <a:rPr lang="fr-FR" sz="1600" b="1" dirty="0">
                <a:latin typeface="Barlow Light" panose="00000400000000000000" pitchFamily="2" charset="0"/>
              </a:rPr>
              <a:t>La documentation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Nécessaire pour des raisons de reproductibilité ou d’audibilité</a:t>
            </a:r>
          </a:p>
          <a:p>
            <a:pPr algn="just"/>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AC9C9B86-A627-4623-9E9E-12190BB8B02B}"/>
              </a:ext>
            </a:extLst>
          </p:cNvPr>
          <p:cNvSpPr txBox="1"/>
          <p:nvPr/>
        </p:nvSpPr>
        <p:spPr>
          <a:xfrm>
            <a:off x="8250865" y="3738952"/>
            <a:ext cx="2748126" cy="1815882"/>
          </a:xfrm>
          <a:prstGeom prst="rect">
            <a:avLst/>
          </a:prstGeom>
          <a:noFill/>
        </p:spPr>
        <p:txBody>
          <a:bodyPr wrap="square">
            <a:spAutoFit/>
          </a:bodyPr>
          <a:lstStyle/>
          <a:p>
            <a:pPr algn="just"/>
            <a:r>
              <a:rPr lang="fr-FR" sz="1600" b="1" dirty="0">
                <a:latin typeface="Barlow Light" panose="00000400000000000000" pitchFamily="2" charset="0"/>
              </a:rPr>
              <a:t>La sécurisation du modèle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éviter toute attaque extérieure qui risque d’intervenir dans son bon fonctionnement</a:t>
            </a:r>
          </a:p>
          <a:p>
            <a:pPr algn="just"/>
            <a:endParaRPr lang="fr-FR" sz="1600" dirty="0">
              <a:latin typeface="Barlow Light" panose="00000400000000000000" pitchFamily="2" charset="0"/>
            </a:endParaRPr>
          </a:p>
        </p:txBody>
      </p:sp>
      <p:sp>
        <p:nvSpPr>
          <p:cNvPr id="24" name="ZoneTexte 23">
            <a:extLst>
              <a:ext uri="{FF2B5EF4-FFF2-40B4-BE49-F238E27FC236}">
                <a16:creationId xmlns:a16="http://schemas.microsoft.com/office/drawing/2014/main" id="{55B9F3B4-60FA-43AB-9DA9-EBF622AEC9ED}"/>
              </a:ext>
            </a:extLst>
          </p:cNvPr>
          <p:cNvSpPr txBox="1"/>
          <p:nvPr/>
        </p:nvSpPr>
        <p:spPr>
          <a:xfrm>
            <a:off x="1063254" y="2980548"/>
            <a:ext cx="10867442" cy="338554"/>
          </a:xfrm>
          <a:prstGeom prst="rect">
            <a:avLst/>
          </a:prstGeom>
          <a:noFill/>
        </p:spPr>
        <p:txBody>
          <a:bodyPr wrap="square">
            <a:spAutoFit/>
          </a:bodyPr>
          <a:lstStyle/>
          <a:p>
            <a:pPr algn="just"/>
            <a:r>
              <a:rPr lang="fr-FR" sz="1600" dirty="0">
                <a:latin typeface="Barlow Light" panose="00000400000000000000" pitchFamily="2" charset="0"/>
              </a:rPr>
              <a:t>Avant de passer en production certains éléments doivent être pris en compte</a:t>
            </a:r>
          </a:p>
        </p:txBody>
      </p:sp>
    </p:spTree>
    <p:extLst>
      <p:ext uri="{BB962C8B-B14F-4D97-AF65-F5344CB8AC3E}">
        <p14:creationId xmlns:p14="http://schemas.microsoft.com/office/powerpoint/2010/main" val="3936933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Préparation de la mise en production</a:t>
            </a:r>
          </a:p>
          <a:p>
            <a:endParaRPr lang="fr-FR" dirty="0"/>
          </a:p>
        </p:txBody>
      </p:sp>
      <p:pic>
        <p:nvPicPr>
          <p:cNvPr id="2" name="Image 1">
            <a:extLst>
              <a:ext uri="{FF2B5EF4-FFF2-40B4-BE49-F238E27FC236}">
                <a16:creationId xmlns:a16="http://schemas.microsoft.com/office/drawing/2014/main" id="{F5168C28-AD9A-4D89-9A85-02712B4F07D2}"/>
              </a:ext>
            </a:extLst>
          </p:cNvPr>
          <p:cNvPicPr>
            <a:picLocks noChangeAspect="1"/>
          </p:cNvPicPr>
          <p:nvPr/>
        </p:nvPicPr>
        <p:blipFill>
          <a:blip r:embed="rId3"/>
          <a:stretch>
            <a:fillRect/>
          </a:stretch>
        </p:blipFill>
        <p:spPr>
          <a:xfrm>
            <a:off x="421605" y="2015968"/>
            <a:ext cx="954489" cy="982995"/>
          </a:xfrm>
          <a:prstGeom prst="rect">
            <a:avLst/>
          </a:prstGeom>
        </p:spPr>
      </p:pic>
      <p:sp>
        <p:nvSpPr>
          <p:cNvPr id="6" name="ZoneTexte 5">
            <a:extLst>
              <a:ext uri="{FF2B5EF4-FFF2-40B4-BE49-F238E27FC236}">
                <a16:creationId xmlns:a16="http://schemas.microsoft.com/office/drawing/2014/main" id="{FB1D74BD-120C-4E42-9797-64676BFF188C}"/>
              </a:ext>
            </a:extLst>
          </p:cNvPr>
          <p:cNvSpPr txBox="1"/>
          <p:nvPr/>
        </p:nvSpPr>
        <p:spPr>
          <a:xfrm>
            <a:off x="1512029" y="1758076"/>
            <a:ext cx="9903696" cy="1384995"/>
          </a:xfrm>
          <a:prstGeom prst="rect">
            <a:avLst/>
          </a:prstGeom>
          <a:noFill/>
        </p:spPr>
        <p:txBody>
          <a:bodyPr wrap="square">
            <a:spAutoFit/>
          </a:bodyPr>
          <a:lstStyle/>
          <a:p>
            <a:pPr algn="just"/>
            <a:r>
              <a:rPr lang="fr-FR" sz="1200" b="1" dirty="0">
                <a:latin typeface="Barlow Light" panose="00000400000000000000" pitchFamily="2" charset="0"/>
              </a:rPr>
              <a:t>Les environnements d’exécution </a:t>
            </a:r>
            <a:r>
              <a:rPr lang="fr-FR" sz="1200" dirty="0">
                <a:latin typeface="Barlow Light" panose="00000400000000000000" pitchFamily="2" charset="0"/>
              </a:rPr>
              <a:t>: il faut adapter l’environnement de développement avec les exigences de l’environnement de production. Il y a deux types de considérations :</a:t>
            </a:r>
          </a:p>
          <a:p>
            <a:pPr marL="742950" lvl="1" indent="-285750" algn="just">
              <a:buFont typeface="Arial" panose="020B0604020202020204" pitchFamily="34" charset="0"/>
              <a:buChar char="•"/>
            </a:pPr>
            <a:r>
              <a:rPr lang="fr-FR" sz="1200" b="1" dirty="0">
                <a:latin typeface="Barlow Light" panose="00000400000000000000" pitchFamily="2" charset="0"/>
              </a:rPr>
              <a:t>Des considérations techniques :</a:t>
            </a:r>
          </a:p>
          <a:p>
            <a:pPr marL="1200150" lvl="2" indent="-285750" algn="just">
              <a:buFont typeface="Arial" panose="020B0604020202020204" pitchFamily="34" charset="0"/>
              <a:buChar char="•"/>
            </a:pPr>
            <a:r>
              <a:rPr lang="fr-FR" sz="1200" b="1" dirty="0">
                <a:latin typeface="Barlow Light" panose="00000400000000000000" pitchFamily="2" charset="0"/>
              </a:rPr>
              <a:t>Le langage de programmation utilisé et </a:t>
            </a:r>
            <a:r>
              <a:rPr lang="fr-FR" sz="1200" b="1">
                <a:latin typeface="Barlow Light" panose="00000400000000000000" pitchFamily="2" charset="0"/>
              </a:rPr>
              <a:t>sa version</a:t>
            </a:r>
            <a:endParaRPr lang="fr-FR" sz="1200" b="1" dirty="0">
              <a:latin typeface="Barlow Light" panose="00000400000000000000" pitchFamily="2" charset="0"/>
            </a:endParaRPr>
          </a:p>
          <a:p>
            <a:pPr marL="1200150" lvl="2" indent="-285750" algn="just">
              <a:buFont typeface="Arial" panose="020B0604020202020204" pitchFamily="34" charset="0"/>
              <a:buChar char="•"/>
            </a:pPr>
            <a:r>
              <a:rPr lang="fr-FR" sz="1200" b="1" dirty="0">
                <a:latin typeface="Barlow Light" panose="00000400000000000000" pitchFamily="2" charset="0"/>
              </a:rPr>
              <a:t>La « propreté » du code : </a:t>
            </a:r>
            <a:r>
              <a:rPr lang="fr-FR" sz="1200" dirty="0">
                <a:latin typeface="Barlow Light" panose="00000400000000000000" pitchFamily="2" charset="0"/>
              </a:rPr>
              <a:t>le code doit être testé et surtout compréhensible</a:t>
            </a:r>
          </a:p>
          <a:p>
            <a:pPr marL="1200150" lvl="2" indent="-285750" algn="just">
              <a:buFont typeface="Arial" panose="020B0604020202020204" pitchFamily="34" charset="0"/>
              <a:buChar char="•"/>
            </a:pPr>
            <a:r>
              <a:rPr lang="fr-FR" sz="1200" b="1" dirty="0">
                <a:latin typeface="Barlow Light" panose="00000400000000000000" pitchFamily="2" charset="0"/>
              </a:rPr>
              <a:t>Packaging : </a:t>
            </a:r>
            <a:r>
              <a:rPr lang="fr-FR" sz="1200" dirty="0">
                <a:latin typeface="Barlow Light" panose="00000400000000000000" pitchFamily="2" charset="0"/>
              </a:rPr>
              <a:t>moduler le codes permet une meilleure prise en main</a:t>
            </a:r>
            <a:endParaRPr lang="fr-FR" sz="1200" b="1" dirty="0">
              <a:latin typeface="Barlow Light" panose="00000400000000000000" pitchFamily="2" charset="0"/>
            </a:endParaRPr>
          </a:p>
          <a:p>
            <a:pPr marL="742950" lvl="1" indent="-285750" algn="just">
              <a:buFont typeface="Arial" panose="020B0604020202020204" pitchFamily="34" charset="0"/>
              <a:buChar char="•"/>
            </a:pPr>
            <a:r>
              <a:rPr lang="fr-FR" sz="1200" b="1" dirty="0">
                <a:latin typeface="Barlow Light" panose="00000400000000000000" pitchFamily="2" charset="0"/>
              </a:rPr>
              <a:t>Des considérations de performances </a:t>
            </a:r>
            <a:r>
              <a:rPr lang="fr-FR" sz="1200" dirty="0">
                <a:latin typeface="Barlow Light" panose="00000400000000000000" pitchFamily="2" charset="0"/>
              </a:rPr>
              <a:t>: En production, les modèles peuvent tourner sur des machines moins puissantes</a:t>
            </a:r>
          </a:p>
        </p:txBody>
      </p:sp>
      <p:pic>
        <p:nvPicPr>
          <p:cNvPr id="3" name="Image 2">
            <a:extLst>
              <a:ext uri="{FF2B5EF4-FFF2-40B4-BE49-F238E27FC236}">
                <a16:creationId xmlns:a16="http://schemas.microsoft.com/office/drawing/2014/main" id="{6ABCE4E0-EE31-472F-A344-0B0EA171730D}"/>
              </a:ext>
            </a:extLst>
          </p:cNvPr>
          <p:cNvPicPr>
            <a:picLocks noChangeAspect="1"/>
          </p:cNvPicPr>
          <p:nvPr/>
        </p:nvPicPr>
        <p:blipFill>
          <a:blip r:embed="rId4"/>
          <a:stretch>
            <a:fillRect/>
          </a:stretch>
        </p:blipFill>
        <p:spPr>
          <a:xfrm>
            <a:off x="493342" y="3916580"/>
            <a:ext cx="954300" cy="982800"/>
          </a:xfrm>
          <a:prstGeom prst="rect">
            <a:avLst/>
          </a:prstGeom>
        </p:spPr>
      </p:pic>
      <p:sp>
        <p:nvSpPr>
          <p:cNvPr id="9" name="ZoneTexte 8">
            <a:extLst>
              <a:ext uri="{FF2B5EF4-FFF2-40B4-BE49-F238E27FC236}">
                <a16:creationId xmlns:a16="http://schemas.microsoft.com/office/drawing/2014/main" id="{4AB1346D-C7E8-487D-9C97-2B04788CE44E}"/>
              </a:ext>
            </a:extLst>
          </p:cNvPr>
          <p:cNvSpPr txBox="1"/>
          <p:nvPr/>
        </p:nvSpPr>
        <p:spPr>
          <a:xfrm>
            <a:off x="1528397" y="3438484"/>
            <a:ext cx="9903696" cy="1938992"/>
          </a:xfrm>
          <a:prstGeom prst="rect">
            <a:avLst/>
          </a:prstGeom>
          <a:noFill/>
        </p:spPr>
        <p:txBody>
          <a:bodyPr wrap="square">
            <a:spAutoFit/>
          </a:bodyPr>
          <a:lstStyle/>
          <a:p>
            <a:pPr algn="just"/>
            <a:r>
              <a:rPr lang="fr-FR" sz="1200" b="1" dirty="0">
                <a:latin typeface="Barlow Light" panose="00000400000000000000" pitchFamily="2" charset="0"/>
              </a:rPr>
              <a:t>La documentation </a:t>
            </a:r>
            <a:r>
              <a:rPr lang="fr-FR" sz="1200" dirty="0">
                <a:latin typeface="Barlow Light" panose="00000400000000000000" pitchFamily="2" charset="0"/>
              </a:rPr>
              <a:t>via des artéfacts </a:t>
            </a:r>
            <a:r>
              <a:rPr lang="fr-FR" sz="1200" b="1" dirty="0">
                <a:latin typeface="Barlow Light" panose="00000400000000000000" pitchFamily="2" charset="0"/>
              </a:rPr>
              <a:t>: </a:t>
            </a:r>
          </a:p>
          <a:p>
            <a:pPr algn="just"/>
            <a:r>
              <a:rPr lang="fr-FR" sz="1200" dirty="0">
                <a:latin typeface="Barlow Light" panose="00000400000000000000" pitchFamily="2" charset="0"/>
              </a:rPr>
              <a:t>Un artéfact est un livrable qui permet de décrire le logiciel, sa fonction, son design. Il peut servir de roadmap qui va retrace toutes les étapes du développement. Dans le contexte du ML, un artéfact doit contenir à titre indicative les éléments suivants:</a:t>
            </a:r>
          </a:p>
          <a:p>
            <a:pPr marL="742950" lvl="1" indent="-285750" algn="just">
              <a:buFont typeface="Arial" panose="020B0604020202020204" pitchFamily="34" charset="0"/>
              <a:buChar char="•"/>
            </a:pPr>
            <a:r>
              <a:rPr lang="fr-FR" sz="1200" dirty="0">
                <a:latin typeface="Barlow Light" panose="00000400000000000000" pitchFamily="2" charset="0"/>
              </a:rPr>
              <a:t>Le code du développement du modèle ainsi que le code de pré-traitement</a:t>
            </a:r>
          </a:p>
          <a:p>
            <a:pPr marL="742950" lvl="1" indent="-285750" algn="just">
              <a:buFont typeface="Arial" panose="020B0604020202020204" pitchFamily="34" charset="0"/>
              <a:buChar char="•"/>
            </a:pPr>
            <a:r>
              <a:rPr lang="fr-FR" sz="1200" dirty="0">
                <a:latin typeface="Barlow Light" panose="00000400000000000000" pitchFamily="2" charset="0"/>
              </a:rPr>
              <a:t>Les hyperparamètres du modèle</a:t>
            </a:r>
          </a:p>
          <a:p>
            <a:pPr marL="742950" lvl="1" indent="-285750" algn="just">
              <a:buFont typeface="Arial" panose="020B0604020202020204" pitchFamily="34" charset="0"/>
              <a:buChar char="•"/>
            </a:pPr>
            <a:r>
              <a:rPr lang="fr-FR" sz="1200" dirty="0">
                <a:latin typeface="Barlow Light" panose="00000400000000000000" pitchFamily="2" charset="0"/>
              </a:rPr>
              <a:t>Les données d’entrainement et de validation </a:t>
            </a:r>
          </a:p>
          <a:p>
            <a:pPr marL="742950" lvl="1" indent="-285750" algn="just">
              <a:buFont typeface="Arial" panose="020B0604020202020204" pitchFamily="34" charset="0"/>
              <a:buChar char="•"/>
            </a:pPr>
            <a:r>
              <a:rPr lang="fr-FR" sz="1200" dirty="0">
                <a:latin typeface="Barlow Light" panose="00000400000000000000" pitchFamily="2" charset="0"/>
              </a:rPr>
              <a:t>Le modèle dans un format adapté</a:t>
            </a:r>
          </a:p>
          <a:p>
            <a:pPr marL="742950" lvl="1" indent="-285750" algn="just">
              <a:buFont typeface="Arial" panose="020B0604020202020204" pitchFamily="34" charset="0"/>
              <a:buChar char="•"/>
            </a:pPr>
            <a:r>
              <a:rPr lang="fr-FR" sz="1200" dirty="0">
                <a:latin typeface="Barlow Light" panose="00000400000000000000" pitchFamily="2" charset="0"/>
              </a:rPr>
              <a:t>L’environnement de travail avec les version de packages …</a:t>
            </a:r>
          </a:p>
          <a:p>
            <a:pPr marL="742950" lvl="1" indent="-285750" algn="just">
              <a:buFont typeface="Arial" panose="020B0604020202020204" pitchFamily="34" charset="0"/>
              <a:buChar char="•"/>
            </a:pPr>
            <a:r>
              <a:rPr lang="fr-FR" sz="1200" dirty="0">
                <a:latin typeface="Barlow Light" panose="00000400000000000000" pitchFamily="2" charset="0"/>
              </a:rPr>
              <a:t>Une documentation </a:t>
            </a:r>
          </a:p>
          <a:p>
            <a:pPr marL="742950" lvl="1" indent="-285750" algn="just">
              <a:buFont typeface="Arial" panose="020B0604020202020204" pitchFamily="34" charset="0"/>
              <a:buChar char="•"/>
            </a:pPr>
            <a:r>
              <a:rPr lang="fr-FR" sz="1200" dirty="0">
                <a:latin typeface="Barlow Light" panose="00000400000000000000" pitchFamily="2" charset="0"/>
              </a:rPr>
              <a:t>Le code des tests effectués</a:t>
            </a:r>
          </a:p>
        </p:txBody>
      </p:sp>
      <p:pic>
        <p:nvPicPr>
          <p:cNvPr id="5" name="Image 4">
            <a:extLst>
              <a:ext uri="{FF2B5EF4-FFF2-40B4-BE49-F238E27FC236}">
                <a16:creationId xmlns:a16="http://schemas.microsoft.com/office/drawing/2014/main" id="{B0032878-D9D0-4BF7-A275-9679A129A80A}"/>
              </a:ext>
            </a:extLst>
          </p:cNvPr>
          <p:cNvPicPr>
            <a:picLocks noChangeAspect="1"/>
          </p:cNvPicPr>
          <p:nvPr/>
        </p:nvPicPr>
        <p:blipFill>
          <a:blip r:embed="rId5"/>
          <a:stretch>
            <a:fillRect/>
          </a:stretch>
        </p:blipFill>
        <p:spPr>
          <a:xfrm>
            <a:off x="493342" y="5484365"/>
            <a:ext cx="954300" cy="982800"/>
          </a:xfrm>
          <a:prstGeom prst="rect">
            <a:avLst/>
          </a:prstGeom>
        </p:spPr>
      </p:pic>
      <p:sp>
        <p:nvSpPr>
          <p:cNvPr id="12" name="ZoneTexte 11">
            <a:extLst>
              <a:ext uri="{FF2B5EF4-FFF2-40B4-BE49-F238E27FC236}">
                <a16:creationId xmlns:a16="http://schemas.microsoft.com/office/drawing/2014/main" id="{80C6002F-0166-4362-8408-4B8E36465A0A}"/>
              </a:ext>
            </a:extLst>
          </p:cNvPr>
          <p:cNvSpPr txBox="1"/>
          <p:nvPr/>
        </p:nvSpPr>
        <p:spPr>
          <a:xfrm>
            <a:off x="1528397" y="5837265"/>
            <a:ext cx="9903696" cy="276999"/>
          </a:xfrm>
          <a:prstGeom prst="rect">
            <a:avLst/>
          </a:prstGeom>
          <a:noFill/>
        </p:spPr>
        <p:txBody>
          <a:bodyPr wrap="square">
            <a:spAutoFit/>
          </a:bodyPr>
          <a:lstStyle/>
          <a:p>
            <a:pPr algn="just"/>
            <a:r>
              <a:rPr lang="fr-FR" sz="1200" b="1" dirty="0">
                <a:latin typeface="Barlow Light" panose="00000400000000000000" pitchFamily="2" charset="0"/>
              </a:rPr>
              <a:t>Sécurisation du modèle </a:t>
            </a:r>
            <a:r>
              <a:rPr lang="fr-FR" sz="1200" dirty="0">
                <a:latin typeface="Barlow Light" panose="00000400000000000000" pitchFamily="2" charset="0"/>
              </a:rPr>
              <a:t>notamment contre les attaques par exemples contradictoires</a:t>
            </a:r>
          </a:p>
        </p:txBody>
      </p:sp>
    </p:spTree>
    <p:extLst>
      <p:ext uri="{BB962C8B-B14F-4D97-AF65-F5344CB8AC3E}">
        <p14:creationId xmlns:p14="http://schemas.microsoft.com/office/powerpoint/2010/main" val="1339747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 name="ZoneTexte 11">
            <a:extLst>
              <a:ext uri="{FF2B5EF4-FFF2-40B4-BE49-F238E27FC236}">
                <a16:creationId xmlns:a16="http://schemas.microsoft.com/office/drawing/2014/main" id="{5A1EE255-9065-49A8-AB38-B0DB8853FD88}"/>
              </a:ext>
            </a:extLst>
          </p:cNvPr>
          <p:cNvSpPr txBox="1"/>
          <p:nvPr/>
        </p:nvSpPr>
        <p:spPr>
          <a:xfrm>
            <a:off x="2413286" y="3638687"/>
            <a:ext cx="3057484" cy="1815882"/>
          </a:xfrm>
          <a:prstGeom prst="rect">
            <a:avLst/>
          </a:prstGeom>
          <a:noFill/>
        </p:spPr>
        <p:txBody>
          <a:bodyPr wrap="square">
            <a:spAutoFit/>
          </a:bodyPr>
          <a:lstStyle/>
          <a:p>
            <a:pPr algn="just"/>
            <a:r>
              <a:rPr lang="fr-FR" sz="1600" b="1" dirty="0">
                <a:latin typeface="Barlow Light" panose="00000400000000000000" pitchFamily="2" charset="0"/>
              </a:rPr>
              <a:t>Les pipelines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L’intégration continue (CI)</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déploiement continu (CD)</a:t>
            </a:r>
          </a:p>
          <a:p>
            <a:pPr algn="just"/>
            <a:endParaRPr lang="fr-FR" sz="1600" strike="sngStrike"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L’entraînement continu (CT)</a:t>
            </a:r>
          </a:p>
        </p:txBody>
      </p:sp>
      <p:sp>
        <p:nvSpPr>
          <p:cNvPr id="17" name="ZoneTexte 16">
            <a:extLst>
              <a:ext uri="{FF2B5EF4-FFF2-40B4-BE49-F238E27FC236}">
                <a16:creationId xmlns:a16="http://schemas.microsoft.com/office/drawing/2014/main" id="{7230E745-5637-404A-9551-8A01F22B8C41}"/>
              </a:ext>
            </a:extLst>
          </p:cNvPr>
          <p:cNvSpPr txBox="1"/>
          <p:nvPr/>
        </p:nvSpPr>
        <p:spPr>
          <a:xfrm>
            <a:off x="6721232" y="3643525"/>
            <a:ext cx="2909483" cy="2308324"/>
          </a:xfrm>
          <a:prstGeom prst="rect">
            <a:avLst/>
          </a:prstGeom>
          <a:noFill/>
        </p:spPr>
        <p:txBody>
          <a:bodyPr wrap="square">
            <a:spAutoFit/>
          </a:bodyPr>
          <a:lstStyle/>
          <a:p>
            <a:pPr algn="just"/>
            <a:r>
              <a:rPr lang="fr-FR" sz="1600" b="1" dirty="0">
                <a:latin typeface="Barlow Light" panose="00000400000000000000" pitchFamily="2" charset="0"/>
              </a:rPr>
              <a:t>Les types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par lots</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temps réel</a:t>
            </a:r>
          </a:p>
          <a:p>
            <a:pPr algn="just"/>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embarqué</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 as-a-Service »</a:t>
            </a:r>
          </a:p>
        </p:txBody>
      </p:sp>
      <p:sp>
        <p:nvSpPr>
          <p:cNvPr id="19" name="ZoneTexte 18">
            <a:extLst>
              <a:ext uri="{FF2B5EF4-FFF2-40B4-BE49-F238E27FC236}">
                <a16:creationId xmlns:a16="http://schemas.microsoft.com/office/drawing/2014/main" id="{A54D2A6B-E17B-4DD4-923C-5CABB7A90308}"/>
              </a:ext>
            </a:extLst>
          </p:cNvPr>
          <p:cNvSpPr txBox="1"/>
          <p:nvPr/>
        </p:nvSpPr>
        <p:spPr>
          <a:xfrm>
            <a:off x="1063254" y="2808599"/>
            <a:ext cx="9935737" cy="584775"/>
          </a:xfrm>
          <a:prstGeom prst="rect">
            <a:avLst/>
          </a:prstGeom>
          <a:noFill/>
        </p:spPr>
        <p:txBody>
          <a:bodyPr wrap="square">
            <a:spAutoFit/>
          </a:bodyPr>
          <a:lstStyle/>
          <a:p>
            <a:pPr algn="just"/>
            <a:r>
              <a:rPr lang="fr-FR" sz="1600" dirty="0">
                <a:latin typeface="Barlow Light" panose="00000400000000000000" pitchFamily="2" charset="0"/>
              </a:rPr>
              <a:t>Le déploiement du modèle est process qui permet d’intégrer le modèle de Machine </a:t>
            </a:r>
            <a:r>
              <a:rPr lang="fr-FR" sz="1600" dirty="0" err="1">
                <a:latin typeface="Barlow Light" panose="00000400000000000000" pitchFamily="2" charset="0"/>
              </a:rPr>
              <a:t>learning</a:t>
            </a:r>
            <a:r>
              <a:rPr lang="fr-FR" sz="1600" dirty="0">
                <a:latin typeface="Barlow Light" panose="00000400000000000000" pitchFamily="2" charset="0"/>
              </a:rPr>
              <a:t> au sein d’un environnement de production.</a:t>
            </a:r>
          </a:p>
        </p:txBody>
      </p:sp>
    </p:spTree>
    <p:extLst>
      <p:ext uri="{BB962C8B-B14F-4D97-AF65-F5344CB8AC3E}">
        <p14:creationId xmlns:p14="http://schemas.microsoft.com/office/powerpoint/2010/main" val="116047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Intégration continue (CI)</a:t>
            </a:r>
          </a:p>
          <a:p>
            <a:endParaRPr lang="fr-FR" dirty="0"/>
          </a:p>
        </p:txBody>
      </p:sp>
      <p:pic>
        <p:nvPicPr>
          <p:cNvPr id="4" name="Graphique 3" descr="Programmeur avec un remplissage uni">
            <a:extLst>
              <a:ext uri="{FF2B5EF4-FFF2-40B4-BE49-F238E27FC236}">
                <a16:creationId xmlns:a16="http://schemas.microsoft.com/office/drawing/2014/main" id="{4F01C19E-82FE-45CC-B844-8772AAE530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311" y="1572321"/>
            <a:ext cx="914400" cy="914400"/>
          </a:xfrm>
          <a:prstGeom prst="rect">
            <a:avLst/>
          </a:prstGeom>
        </p:spPr>
      </p:pic>
      <p:pic>
        <p:nvPicPr>
          <p:cNvPr id="6" name="Graphique 5" descr="Programmatrice avec un remplissage uni">
            <a:extLst>
              <a:ext uri="{FF2B5EF4-FFF2-40B4-BE49-F238E27FC236}">
                <a16:creationId xmlns:a16="http://schemas.microsoft.com/office/drawing/2014/main" id="{6F317D66-381A-4016-81D8-BE154296FA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7311" y="2805228"/>
            <a:ext cx="914400" cy="914400"/>
          </a:xfrm>
          <a:prstGeom prst="rect">
            <a:avLst/>
          </a:prstGeom>
        </p:spPr>
      </p:pic>
      <p:pic>
        <p:nvPicPr>
          <p:cNvPr id="17" name="Graphique 16" descr="Programmatrice avec un remplissage uni">
            <a:extLst>
              <a:ext uri="{FF2B5EF4-FFF2-40B4-BE49-F238E27FC236}">
                <a16:creationId xmlns:a16="http://schemas.microsoft.com/office/drawing/2014/main" id="{CFB4666F-4E24-4046-ABB4-851F774718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3254" y="4038135"/>
            <a:ext cx="914400" cy="914400"/>
          </a:xfrm>
          <a:prstGeom prst="rect">
            <a:avLst/>
          </a:prstGeom>
        </p:spPr>
      </p:pic>
      <p:sp>
        <p:nvSpPr>
          <p:cNvPr id="7" name="Flèche : droite 6">
            <a:extLst>
              <a:ext uri="{FF2B5EF4-FFF2-40B4-BE49-F238E27FC236}">
                <a16:creationId xmlns:a16="http://schemas.microsoft.com/office/drawing/2014/main" id="{E380A790-77FF-4FC8-AD25-2FA1F0CA98C1}"/>
              </a:ext>
            </a:extLst>
          </p:cNvPr>
          <p:cNvSpPr/>
          <p:nvPr/>
        </p:nvSpPr>
        <p:spPr>
          <a:xfrm rot="1625874">
            <a:off x="2006072" y="230804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sp>
        <p:nvSpPr>
          <p:cNvPr id="19" name="Flèche : droite 18">
            <a:extLst>
              <a:ext uri="{FF2B5EF4-FFF2-40B4-BE49-F238E27FC236}">
                <a16:creationId xmlns:a16="http://schemas.microsoft.com/office/drawing/2014/main" id="{4479CA0E-6F36-43B9-81FE-7224F7936157}"/>
              </a:ext>
            </a:extLst>
          </p:cNvPr>
          <p:cNvSpPr/>
          <p:nvPr/>
        </p:nvSpPr>
        <p:spPr>
          <a:xfrm>
            <a:off x="1976932" y="326975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Flèche : droite 24">
            <a:extLst>
              <a:ext uri="{FF2B5EF4-FFF2-40B4-BE49-F238E27FC236}">
                <a16:creationId xmlns:a16="http://schemas.microsoft.com/office/drawing/2014/main" id="{7890C849-ED3D-41BC-A767-F5D59FE12616}"/>
              </a:ext>
            </a:extLst>
          </p:cNvPr>
          <p:cNvSpPr/>
          <p:nvPr/>
        </p:nvSpPr>
        <p:spPr>
          <a:xfrm rot="19980000">
            <a:off x="1976932" y="4230619"/>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pic>
        <p:nvPicPr>
          <p:cNvPr id="14" name="Graphique 13" descr="Base de données avec un remplissage uni">
            <a:extLst>
              <a:ext uri="{FF2B5EF4-FFF2-40B4-BE49-F238E27FC236}">
                <a16:creationId xmlns:a16="http://schemas.microsoft.com/office/drawing/2014/main" id="{194EB878-4D11-4D02-AD2A-B103A1EE08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3543" y="2949176"/>
            <a:ext cx="914400" cy="914400"/>
          </a:xfrm>
          <a:prstGeom prst="rect">
            <a:avLst/>
          </a:prstGeom>
        </p:spPr>
      </p:pic>
      <p:sp>
        <p:nvSpPr>
          <p:cNvPr id="26" name="ZoneTexte 25">
            <a:extLst>
              <a:ext uri="{FF2B5EF4-FFF2-40B4-BE49-F238E27FC236}">
                <a16:creationId xmlns:a16="http://schemas.microsoft.com/office/drawing/2014/main" id="{7C7BD3D6-9476-44F8-ADCA-C43721DB7D82}"/>
              </a:ext>
            </a:extLst>
          </p:cNvPr>
          <p:cNvSpPr txBox="1"/>
          <p:nvPr/>
        </p:nvSpPr>
        <p:spPr>
          <a:xfrm>
            <a:off x="3573471" y="3886200"/>
            <a:ext cx="1394544" cy="523220"/>
          </a:xfrm>
          <a:prstGeom prst="rect">
            <a:avLst/>
          </a:prstGeom>
          <a:noFill/>
        </p:spPr>
        <p:txBody>
          <a:bodyPr wrap="square" rtlCol="0">
            <a:spAutoFit/>
          </a:bodyPr>
          <a:lstStyle/>
          <a:p>
            <a:pPr algn="ctr"/>
            <a:r>
              <a:rPr lang="fr-FR" sz="1400" dirty="0">
                <a:latin typeface="Barlow Light" panose="00000400000000000000" pitchFamily="2" charset="0"/>
              </a:rPr>
              <a:t>Dépôt SCM (</a:t>
            </a:r>
            <a:r>
              <a:rPr lang="fr-FR" sz="1400" dirty="0" err="1">
                <a:latin typeface="Barlow Light" panose="00000400000000000000" pitchFamily="2" charset="0"/>
              </a:rPr>
              <a:t>Github</a:t>
            </a:r>
            <a:r>
              <a:rPr lang="fr-FR" sz="1400" dirty="0">
                <a:latin typeface="Barlow Light" panose="00000400000000000000" pitchFamily="2" charset="0"/>
              </a:rPr>
              <a:t>, </a:t>
            </a:r>
            <a:r>
              <a:rPr lang="fr-FR" sz="1400" dirty="0" err="1">
                <a:latin typeface="Barlow Light" panose="00000400000000000000" pitchFamily="2" charset="0"/>
              </a:rPr>
              <a:t>Gitlab</a:t>
            </a:r>
            <a:r>
              <a:rPr lang="fr-FR" sz="1400" dirty="0">
                <a:latin typeface="Barlow Light" panose="00000400000000000000" pitchFamily="2" charset="0"/>
              </a:rPr>
              <a:t>)</a:t>
            </a:r>
          </a:p>
        </p:txBody>
      </p:sp>
      <p:sp>
        <p:nvSpPr>
          <p:cNvPr id="28" name="Flèche : droite 27">
            <a:extLst>
              <a:ext uri="{FF2B5EF4-FFF2-40B4-BE49-F238E27FC236}">
                <a16:creationId xmlns:a16="http://schemas.microsoft.com/office/drawing/2014/main" id="{43F93F25-B69F-4579-9D88-9F98A3896902}"/>
              </a:ext>
            </a:extLst>
          </p:cNvPr>
          <p:cNvSpPr/>
          <p:nvPr/>
        </p:nvSpPr>
        <p:spPr>
          <a:xfrm>
            <a:off x="5228644" y="33438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9" name="Graphique 28" descr="Presse-papiers mixte avec un remplissage uni">
            <a:extLst>
              <a:ext uri="{FF2B5EF4-FFF2-40B4-BE49-F238E27FC236}">
                <a16:creationId xmlns:a16="http://schemas.microsoft.com/office/drawing/2014/main" id="{D16D4479-09C0-45EF-BF97-8ED413294B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7515" y="2949176"/>
            <a:ext cx="914400" cy="914400"/>
          </a:xfrm>
          <a:prstGeom prst="rect">
            <a:avLst/>
          </a:prstGeom>
        </p:spPr>
      </p:pic>
      <p:sp>
        <p:nvSpPr>
          <p:cNvPr id="31" name="ZoneTexte 30">
            <a:extLst>
              <a:ext uri="{FF2B5EF4-FFF2-40B4-BE49-F238E27FC236}">
                <a16:creationId xmlns:a16="http://schemas.microsoft.com/office/drawing/2014/main" id="{F747AEBF-40CB-4C89-81ED-7C0A68B77148}"/>
              </a:ext>
            </a:extLst>
          </p:cNvPr>
          <p:cNvSpPr txBox="1"/>
          <p:nvPr/>
        </p:nvSpPr>
        <p:spPr>
          <a:xfrm>
            <a:off x="6507443" y="3886200"/>
            <a:ext cx="1394544" cy="954107"/>
          </a:xfrm>
          <a:prstGeom prst="rect">
            <a:avLst/>
          </a:prstGeom>
          <a:noFill/>
        </p:spPr>
        <p:txBody>
          <a:bodyPr wrap="square" rtlCol="0">
            <a:spAutoFit/>
          </a:bodyPr>
          <a:lstStyle/>
          <a:p>
            <a:pPr algn="ctr"/>
            <a:r>
              <a:rPr lang="fr-FR" sz="1400" dirty="0">
                <a:latin typeface="Barlow Light" panose="00000400000000000000" pitchFamily="2" charset="0"/>
              </a:rPr>
              <a:t>Serveur d’intégration (tests automatisés)</a:t>
            </a:r>
          </a:p>
        </p:txBody>
      </p:sp>
      <p:sp>
        <p:nvSpPr>
          <p:cNvPr id="32" name="Flèche : droite 31">
            <a:extLst>
              <a:ext uri="{FF2B5EF4-FFF2-40B4-BE49-F238E27FC236}">
                <a16:creationId xmlns:a16="http://schemas.microsoft.com/office/drawing/2014/main" id="{5E69B396-DDA0-4F7C-B865-2D1CA3EAA347}"/>
              </a:ext>
            </a:extLst>
          </p:cNvPr>
          <p:cNvSpPr/>
          <p:nvPr/>
        </p:nvSpPr>
        <p:spPr>
          <a:xfrm>
            <a:off x="7683142" y="33117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4" name="Graphique 33" descr="Inventaire avec un remplissage uni">
            <a:extLst>
              <a:ext uri="{FF2B5EF4-FFF2-40B4-BE49-F238E27FC236}">
                <a16:creationId xmlns:a16="http://schemas.microsoft.com/office/drawing/2014/main" id="{86BE505B-ED38-4DD1-97BA-E3E05D47C8A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23952" y="2403666"/>
            <a:ext cx="525981" cy="525981"/>
          </a:xfrm>
          <a:prstGeom prst="rect">
            <a:avLst/>
          </a:prstGeom>
        </p:spPr>
      </p:pic>
      <p:sp>
        <p:nvSpPr>
          <p:cNvPr id="35" name="ZoneTexte 34">
            <a:extLst>
              <a:ext uri="{FF2B5EF4-FFF2-40B4-BE49-F238E27FC236}">
                <a16:creationId xmlns:a16="http://schemas.microsoft.com/office/drawing/2014/main" id="{6DCE29BA-688E-4E64-91DF-657A34EDD045}"/>
              </a:ext>
            </a:extLst>
          </p:cNvPr>
          <p:cNvSpPr txBox="1"/>
          <p:nvPr/>
        </p:nvSpPr>
        <p:spPr>
          <a:xfrm>
            <a:off x="7589671" y="2856302"/>
            <a:ext cx="1394544" cy="523220"/>
          </a:xfrm>
          <a:prstGeom prst="rect">
            <a:avLst/>
          </a:prstGeom>
          <a:noFill/>
        </p:spPr>
        <p:txBody>
          <a:bodyPr wrap="square" rtlCol="0">
            <a:spAutoFit/>
          </a:bodyPr>
          <a:lstStyle/>
          <a:p>
            <a:pPr algn="ctr"/>
            <a:r>
              <a:rPr lang="fr-FR" sz="1400" dirty="0">
                <a:latin typeface="Barlow Light" panose="00000400000000000000" pitchFamily="2" charset="0"/>
              </a:rPr>
              <a:t>Packages et Artéfacts</a:t>
            </a:r>
          </a:p>
        </p:txBody>
      </p:sp>
      <p:sp>
        <p:nvSpPr>
          <p:cNvPr id="37" name="ZoneTexte 36">
            <a:extLst>
              <a:ext uri="{FF2B5EF4-FFF2-40B4-BE49-F238E27FC236}">
                <a16:creationId xmlns:a16="http://schemas.microsoft.com/office/drawing/2014/main" id="{FE63E87F-9487-48FF-B939-24FA171D3512}"/>
              </a:ext>
            </a:extLst>
          </p:cNvPr>
          <p:cNvSpPr txBox="1"/>
          <p:nvPr/>
        </p:nvSpPr>
        <p:spPr>
          <a:xfrm>
            <a:off x="662279" y="5659168"/>
            <a:ext cx="10867442" cy="923330"/>
          </a:xfrm>
          <a:prstGeom prst="rect">
            <a:avLst/>
          </a:prstGeom>
          <a:noFill/>
        </p:spPr>
        <p:txBody>
          <a:bodyPr wrap="square">
            <a:spAutoFit/>
          </a:bodyPr>
          <a:lstStyle/>
          <a:p>
            <a:pPr algn="just"/>
            <a:r>
              <a:rPr lang="fr-FR" b="1" dirty="0">
                <a:latin typeface="Barlow Light" panose="00000400000000000000" pitchFamily="2" charset="0"/>
              </a:rPr>
              <a:t>L’intégration continue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integration</a:t>
            </a:r>
            <a:r>
              <a:rPr lang="fr-FR" b="1" dirty="0">
                <a:latin typeface="Barlow Light" panose="00000400000000000000" pitchFamily="2" charset="0"/>
              </a:rPr>
              <a:t>, CI) </a:t>
            </a:r>
            <a:r>
              <a:rPr lang="fr-FR" dirty="0">
                <a:latin typeface="Barlow Light" panose="00000400000000000000" pitchFamily="2" charset="0"/>
              </a:rPr>
              <a:t>est une méthode de développement de logiciel avec laquelle les développeurs intègrent régulièrement leurs modifications de code à un référentiel centralisé, suite à quoi des opérations de création et de test sont automatiquement menées. </a:t>
            </a:r>
          </a:p>
        </p:txBody>
      </p:sp>
      <p:sp>
        <p:nvSpPr>
          <p:cNvPr id="38" name="ZoneTexte 37">
            <a:extLst>
              <a:ext uri="{FF2B5EF4-FFF2-40B4-BE49-F238E27FC236}">
                <a16:creationId xmlns:a16="http://schemas.microsoft.com/office/drawing/2014/main" id="{B32C733B-14AA-490C-9B8C-92916F053A5D}"/>
              </a:ext>
            </a:extLst>
          </p:cNvPr>
          <p:cNvSpPr txBox="1"/>
          <p:nvPr/>
        </p:nvSpPr>
        <p:spPr>
          <a:xfrm>
            <a:off x="9019052" y="3931289"/>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39" name="Graphique 38" descr="Base de données avec un remplissage uni">
            <a:extLst>
              <a:ext uri="{FF2B5EF4-FFF2-40B4-BE49-F238E27FC236}">
                <a16:creationId xmlns:a16="http://schemas.microsoft.com/office/drawing/2014/main" id="{29F8C7BC-87F1-4784-93E0-71DAD852B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9124" y="3037490"/>
            <a:ext cx="914400" cy="914400"/>
          </a:xfrm>
          <a:prstGeom prst="rect">
            <a:avLst/>
          </a:prstGeom>
        </p:spPr>
      </p:pic>
      <p:sp>
        <p:nvSpPr>
          <p:cNvPr id="40" name="Flèche : droite 39">
            <a:extLst>
              <a:ext uri="{FF2B5EF4-FFF2-40B4-BE49-F238E27FC236}">
                <a16:creationId xmlns:a16="http://schemas.microsoft.com/office/drawing/2014/main" id="{D074C321-543A-4413-95CF-2C46432DF0F8}"/>
              </a:ext>
            </a:extLst>
          </p:cNvPr>
          <p:cNvSpPr/>
          <p:nvPr/>
        </p:nvSpPr>
        <p:spPr>
          <a:xfrm>
            <a:off x="3813543" y="4840307"/>
            <a:ext cx="5205509"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solidFill>
                  <a:schemeClr val="tx1"/>
                </a:solidFill>
                <a:latin typeface="Barlow Light" panose="00000400000000000000" pitchFamily="2" charset="0"/>
              </a:rPr>
              <a:t>Pipeline automatisée</a:t>
            </a:r>
          </a:p>
        </p:txBody>
      </p:sp>
    </p:spTree>
    <p:extLst>
      <p:ext uri="{BB962C8B-B14F-4D97-AF65-F5344CB8AC3E}">
        <p14:creationId xmlns:p14="http://schemas.microsoft.com/office/powerpoint/2010/main" val="1217185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Déploiement continu (CD)</a:t>
            </a:r>
          </a:p>
          <a:p>
            <a:endParaRPr lang="fr-FR" dirty="0"/>
          </a:p>
        </p:txBody>
      </p:sp>
      <p:sp>
        <p:nvSpPr>
          <p:cNvPr id="21" name="ZoneTexte 20">
            <a:extLst>
              <a:ext uri="{FF2B5EF4-FFF2-40B4-BE49-F238E27FC236}">
                <a16:creationId xmlns:a16="http://schemas.microsoft.com/office/drawing/2014/main" id="{66833213-E31D-4801-8F5A-2E59B956D2CB}"/>
              </a:ext>
            </a:extLst>
          </p:cNvPr>
          <p:cNvSpPr txBox="1"/>
          <p:nvPr/>
        </p:nvSpPr>
        <p:spPr>
          <a:xfrm>
            <a:off x="842003"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22" name="Graphique 21" descr="Base de données avec un remplissage uni">
            <a:extLst>
              <a:ext uri="{FF2B5EF4-FFF2-40B4-BE49-F238E27FC236}">
                <a16:creationId xmlns:a16="http://schemas.microsoft.com/office/drawing/2014/main" id="{B90E84A8-C4F6-4704-A17A-D6EA1E8F4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75" y="2777778"/>
            <a:ext cx="914400" cy="914400"/>
          </a:xfrm>
          <a:prstGeom prst="rect">
            <a:avLst/>
          </a:prstGeom>
        </p:spPr>
      </p:pic>
      <p:sp>
        <p:nvSpPr>
          <p:cNvPr id="23" name="Flèche : droite 22">
            <a:extLst>
              <a:ext uri="{FF2B5EF4-FFF2-40B4-BE49-F238E27FC236}">
                <a16:creationId xmlns:a16="http://schemas.microsoft.com/office/drawing/2014/main" id="{FCB91066-9BC3-4461-B5AC-36F922F04925}"/>
              </a:ext>
            </a:extLst>
          </p:cNvPr>
          <p:cNvSpPr/>
          <p:nvPr/>
        </p:nvSpPr>
        <p:spPr>
          <a:xfrm>
            <a:off x="2236547" y="3010040"/>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descr="Écran avec un remplissage uni">
            <a:extLst>
              <a:ext uri="{FF2B5EF4-FFF2-40B4-BE49-F238E27FC236}">
                <a16:creationId xmlns:a16="http://schemas.microsoft.com/office/drawing/2014/main" id="{D03F3873-27D4-47EF-BC8C-EAF062C417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00966" y="2683906"/>
            <a:ext cx="914400" cy="914400"/>
          </a:xfrm>
          <a:prstGeom prst="rect">
            <a:avLst/>
          </a:prstGeom>
        </p:spPr>
      </p:pic>
      <p:pic>
        <p:nvPicPr>
          <p:cNvPr id="30" name="Graphique 29" descr="Écran avec un remplissage uni">
            <a:extLst>
              <a:ext uri="{FF2B5EF4-FFF2-40B4-BE49-F238E27FC236}">
                <a16:creationId xmlns:a16="http://schemas.microsoft.com/office/drawing/2014/main" id="{1249D9AF-690F-49AB-BC14-630DBE036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6948" y="2683906"/>
            <a:ext cx="914400" cy="914400"/>
          </a:xfrm>
          <a:prstGeom prst="rect">
            <a:avLst/>
          </a:prstGeom>
        </p:spPr>
      </p:pic>
      <p:sp>
        <p:nvSpPr>
          <p:cNvPr id="33" name="ZoneTexte 32">
            <a:extLst>
              <a:ext uri="{FF2B5EF4-FFF2-40B4-BE49-F238E27FC236}">
                <a16:creationId xmlns:a16="http://schemas.microsoft.com/office/drawing/2014/main" id="{E4E0DA86-6C9F-421A-9734-4F748C4D28B1}"/>
              </a:ext>
            </a:extLst>
          </p:cNvPr>
          <p:cNvSpPr txBox="1"/>
          <p:nvPr/>
        </p:nvSpPr>
        <p:spPr>
          <a:xfrm>
            <a:off x="4060894" y="3668531"/>
            <a:ext cx="1394544" cy="307777"/>
          </a:xfrm>
          <a:prstGeom prst="rect">
            <a:avLst/>
          </a:prstGeom>
          <a:noFill/>
        </p:spPr>
        <p:txBody>
          <a:bodyPr wrap="square" rtlCol="0">
            <a:spAutoFit/>
          </a:bodyPr>
          <a:lstStyle/>
          <a:p>
            <a:pPr algn="ctr"/>
            <a:r>
              <a:rPr lang="fr-FR" sz="1400" dirty="0">
                <a:latin typeface="Barlow Light" panose="00000400000000000000" pitchFamily="2" charset="0"/>
              </a:rPr>
              <a:t>Recette</a:t>
            </a:r>
          </a:p>
        </p:txBody>
      </p:sp>
      <p:sp>
        <p:nvSpPr>
          <p:cNvPr id="38" name="ZoneTexte 37">
            <a:extLst>
              <a:ext uri="{FF2B5EF4-FFF2-40B4-BE49-F238E27FC236}">
                <a16:creationId xmlns:a16="http://schemas.microsoft.com/office/drawing/2014/main" id="{1FA0FFF3-476C-4B42-9C0D-7668D7498D54}"/>
              </a:ext>
            </a:extLst>
          </p:cNvPr>
          <p:cNvSpPr txBox="1"/>
          <p:nvPr/>
        </p:nvSpPr>
        <p:spPr>
          <a:xfrm>
            <a:off x="5636876"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Pré prod</a:t>
            </a:r>
          </a:p>
        </p:txBody>
      </p:sp>
      <p:sp>
        <p:nvSpPr>
          <p:cNvPr id="5" name="Rectangle 4">
            <a:extLst>
              <a:ext uri="{FF2B5EF4-FFF2-40B4-BE49-F238E27FC236}">
                <a16:creationId xmlns:a16="http://schemas.microsoft.com/office/drawing/2014/main" id="{67060271-05E6-4319-8A32-48244E5DF383}"/>
              </a:ext>
            </a:extLst>
          </p:cNvPr>
          <p:cNvSpPr/>
          <p:nvPr/>
        </p:nvSpPr>
        <p:spPr>
          <a:xfrm>
            <a:off x="3741682" y="2554013"/>
            <a:ext cx="3584028" cy="1534512"/>
          </a:xfrm>
          <a:prstGeom prst="rect">
            <a:avLst/>
          </a:prstGeom>
          <a:noFill/>
          <a:ln w="3810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51BD9671-2349-43D6-85F6-78475F17C0F0}"/>
              </a:ext>
            </a:extLst>
          </p:cNvPr>
          <p:cNvSpPr txBox="1"/>
          <p:nvPr/>
        </p:nvSpPr>
        <p:spPr>
          <a:xfrm>
            <a:off x="3676696" y="2064962"/>
            <a:ext cx="3920359" cy="338554"/>
          </a:xfrm>
          <a:prstGeom prst="rect">
            <a:avLst/>
          </a:prstGeom>
          <a:noFill/>
          <a:ln>
            <a:solidFill>
              <a:schemeClr val="accent3"/>
            </a:solidFill>
          </a:ln>
        </p:spPr>
        <p:txBody>
          <a:bodyPr wrap="square" rtlCol="0">
            <a:spAutoFit/>
          </a:bodyPr>
          <a:lstStyle/>
          <a:p>
            <a:r>
              <a:rPr lang="fr-FR" sz="1600" b="1" dirty="0">
                <a:solidFill>
                  <a:schemeClr val="accent3"/>
                </a:solidFill>
                <a:latin typeface="Barlow Light" panose="00000400000000000000" pitchFamily="2" charset="0"/>
              </a:rPr>
              <a:t>Test sur différents environnements</a:t>
            </a:r>
          </a:p>
        </p:txBody>
      </p:sp>
      <p:sp>
        <p:nvSpPr>
          <p:cNvPr id="39" name="Flèche : droite 38">
            <a:extLst>
              <a:ext uri="{FF2B5EF4-FFF2-40B4-BE49-F238E27FC236}">
                <a16:creationId xmlns:a16="http://schemas.microsoft.com/office/drawing/2014/main" id="{4D193C35-E0D7-468A-AE27-1AAB26797CC7}"/>
              </a:ext>
            </a:extLst>
          </p:cNvPr>
          <p:cNvSpPr/>
          <p:nvPr/>
        </p:nvSpPr>
        <p:spPr>
          <a:xfrm>
            <a:off x="7563630" y="3010040"/>
            <a:ext cx="1571923"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Graphique 40" descr="Écran avec un remplissage uni">
            <a:extLst>
              <a:ext uri="{FF2B5EF4-FFF2-40B4-BE49-F238E27FC236}">
                <a16:creationId xmlns:a16="http://schemas.microsoft.com/office/drawing/2014/main" id="{AACB1171-187F-4E78-982D-6E7E971A3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6917" y="2683906"/>
            <a:ext cx="914400" cy="914400"/>
          </a:xfrm>
          <a:prstGeom prst="rect">
            <a:avLst/>
          </a:prstGeom>
        </p:spPr>
      </p:pic>
      <p:sp>
        <p:nvSpPr>
          <p:cNvPr id="42" name="ZoneTexte 41">
            <a:extLst>
              <a:ext uri="{FF2B5EF4-FFF2-40B4-BE49-F238E27FC236}">
                <a16:creationId xmlns:a16="http://schemas.microsoft.com/office/drawing/2014/main" id="{099DB9AC-7797-4763-A36C-DE63A18CCF8E}"/>
              </a:ext>
            </a:extLst>
          </p:cNvPr>
          <p:cNvSpPr txBox="1"/>
          <p:nvPr/>
        </p:nvSpPr>
        <p:spPr>
          <a:xfrm>
            <a:off x="9220904" y="3668529"/>
            <a:ext cx="1394544" cy="307777"/>
          </a:xfrm>
          <a:prstGeom prst="rect">
            <a:avLst/>
          </a:prstGeom>
          <a:noFill/>
        </p:spPr>
        <p:txBody>
          <a:bodyPr wrap="square" rtlCol="0">
            <a:spAutoFit/>
          </a:bodyPr>
          <a:lstStyle/>
          <a:p>
            <a:pPr algn="ctr"/>
            <a:r>
              <a:rPr lang="fr-FR" sz="1400" dirty="0">
                <a:latin typeface="Barlow Light" panose="00000400000000000000" pitchFamily="2" charset="0"/>
              </a:rPr>
              <a:t>Production</a:t>
            </a:r>
          </a:p>
        </p:txBody>
      </p:sp>
      <p:pic>
        <p:nvPicPr>
          <p:cNvPr id="43" name="Graphique 42" descr="Inventaire avec un remplissage uni">
            <a:extLst>
              <a:ext uri="{FF2B5EF4-FFF2-40B4-BE49-F238E27FC236}">
                <a16:creationId xmlns:a16="http://schemas.microsoft.com/office/drawing/2014/main" id="{8442D3C9-3A48-41F1-A491-A99780D88C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9278" y="2111368"/>
            <a:ext cx="525981" cy="525981"/>
          </a:xfrm>
          <a:prstGeom prst="rect">
            <a:avLst/>
          </a:prstGeom>
        </p:spPr>
      </p:pic>
      <p:sp>
        <p:nvSpPr>
          <p:cNvPr id="44" name="ZoneTexte 43">
            <a:extLst>
              <a:ext uri="{FF2B5EF4-FFF2-40B4-BE49-F238E27FC236}">
                <a16:creationId xmlns:a16="http://schemas.microsoft.com/office/drawing/2014/main" id="{FE14AF12-44BC-4241-BDF4-A194B7384A80}"/>
              </a:ext>
            </a:extLst>
          </p:cNvPr>
          <p:cNvSpPr txBox="1"/>
          <p:nvPr/>
        </p:nvSpPr>
        <p:spPr>
          <a:xfrm>
            <a:off x="7504997" y="2564004"/>
            <a:ext cx="1394544" cy="523220"/>
          </a:xfrm>
          <a:prstGeom prst="rect">
            <a:avLst/>
          </a:prstGeom>
          <a:noFill/>
        </p:spPr>
        <p:txBody>
          <a:bodyPr wrap="square" rtlCol="0">
            <a:spAutoFit/>
          </a:bodyPr>
          <a:lstStyle/>
          <a:p>
            <a:pPr algn="ctr"/>
            <a:r>
              <a:rPr lang="fr-FR" sz="1400" dirty="0">
                <a:latin typeface="Barlow Light" panose="00000400000000000000" pitchFamily="2" charset="0"/>
              </a:rPr>
              <a:t>Nouvelles fonctionnalités</a:t>
            </a:r>
          </a:p>
        </p:txBody>
      </p:sp>
      <p:sp>
        <p:nvSpPr>
          <p:cNvPr id="45" name="Flèche : droite 44">
            <a:extLst>
              <a:ext uri="{FF2B5EF4-FFF2-40B4-BE49-F238E27FC236}">
                <a16:creationId xmlns:a16="http://schemas.microsoft.com/office/drawing/2014/main" id="{58D65FD6-73B6-424C-8A11-5D946B2199DA}"/>
              </a:ext>
            </a:extLst>
          </p:cNvPr>
          <p:cNvSpPr/>
          <p:nvPr/>
        </p:nvSpPr>
        <p:spPr>
          <a:xfrm>
            <a:off x="2236547" y="4454485"/>
            <a:ext cx="6899006"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atin typeface="Barlow Light" panose="00000400000000000000" pitchFamily="2" charset="0"/>
              </a:rPr>
              <a:t>Pipeline automatisée</a:t>
            </a:r>
          </a:p>
        </p:txBody>
      </p:sp>
      <p:sp>
        <p:nvSpPr>
          <p:cNvPr id="46" name="ZoneTexte 45">
            <a:extLst>
              <a:ext uri="{FF2B5EF4-FFF2-40B4-BE49-F238E27FC236}">
                <a16:creationId xmlns:a16="http://schemas.microsoft.com/office/drawing/2014/main" id="{28217BE0-AC3B-4085-9D26-AF164C9BB86F}"/>
              </a:ext>
            </a:extLst>
          </p:cNvPr>
          <p:cNvSpPr txBox="1"/>
          <p:nvPr/>
        </p:nvSpPr>
        <p:spPr>
          <a:xfrm>
            <a:off x="558841" y="5333316"/>
            <a:ext cx="10867442" cy="923330"/>
          </a:xfrm>
          <a:prstGeom prst="rect">
            <a:avLst/>
          </a:prstGeom>
          <a:noFill/>
        </p:spPr>
        <p:txBody>
          <a:bodyPr wrap="square">
            <a:spAutoFit/>
          </a:bodyPr>
          <a:lstStyle/>
          <a:p>
            <a:pPr algn="just"/>
            <a:r>
              <a:rPr lang="fr-FR" b="1" dirty="0">
                <a:latin typeface="Barlow Light" panose="00000400000000000000" pitchFamily="2" charset="0"/>
              </a:rPr>
              <a:t>Le déploiement continu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Deployment</a:t>
            </a:r>
            <a:r>
              <a:rPr lang="fr-FR" b="1" dirty="0">
                <a:latin typeface="Barlow Light" panose="00000400000000000000" pitchFamily="2" charset="0"/>
              </a:rPr>
              <a:t>, CD) </a:t>
            </a:r>
            <a:r>
              <a:rPr lang="fr-FR" dirty="0">
                <a:latin typeface="Barlow Light" panose="00000400000000000000" pitchFamily="2" charset="0"/>
              </a:rPr>
              <a:t>est un processus de publication de logiciels utilisant des tests automatisés pour valider que toutes les modifications apportées à une base de code sont exactes et prêtes à être déployées de manière autonome dans un environnement de production.</a:t>
            </a:r>
          </a:p>
        </p:txBody>
      </p:sp>
    </p:spTree>
    <p:extLst>
      <p:ext uri="{BB962C8B-B14F-4D97-AF65-F5344CB8AC3E}">
        <p14:creationId xmlns:p14="http://schemas.microsoft.com/office/powerpoint/2010/main" val="797842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La pipeline CI/CD/CT</a:t>
            </a:r>
          </a:p>
          <a:p>
            <a:endParaRPr lang="fr-FR" dirty="0"/>
          </a:p>
        </p:txBody>
      </p:sp>
      <p:grpSp>
        <p:nvGrpSpPr>
          <p:cNvPr id="54" name="Groupe 53">
            <a:extLst>
              <a:ext uri="{FF2B5EF4-FFF2-40B4-BE49-F238E27FC236}">
                <a16:creationId xmlns:a16="http://schemas.microsoft.com/office/drawing/2014/main" id="{B890EAB2-ECD4-4E95-87E7-D61CC0992A80}"/>
              </a:ext>
            </a:extLst>
          </p:cNvPr>
          <p:cNvGrpSpPr/>
          <p:nvPr/>
        </p:nvGrpSpPr>
        <p:grpSpPr>
          <a:xfrm>
            <a:off x="388155" y="1695756"/>
            <a:ext cx="11415689" cy="4841677"/>
            <a:chOff x="515007" y="1727288"/>
            <a:chExt cx="10636469" cy="5866436"/>
          </a:xfrm>
        </p:grpSpPr>
        <p:sp>
          <p:nvSpPr>
            <p:cNvPr id="2" name="Ellipse 1">
              <a:extLst>
                <a:ext uri="{FF2B5EF4-FFF2-40B4-BE49-F238E27FC236}">
                  <a16:creationId xmlns:a16="http://schemas.microsoft.com/office/drawing/2014/main" id="{3AFC7E27-CA25-42F4-AE59-E1BA065CDF46}"/>
                </a:ext>
              </a:extLst>
            </p:cNvPr>
            <p:cNvSpPr/>
            <p:nvPr/>
          </p:nvSpPr>
          <p:spPr>
            <a:xfrm>
              <a:off x="515007" y="1727288"/>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Développement/ Expérimentation</a:t>
              </a:r>
            </a:p>
          </p:txBody>
        </p:sp>
        <p:sp>
          <p:nvSpPr>
            <p:cNvPr id="24" name="Rectangle 23">
              <a:extLst>
                <a:ext uri="{FF2B5EF4-FFF2-40B4-BE49-F238E27FC236}">
                  <a16:creationId xmlns:a16="http://schemas.microsoft.com/office/drawing/2014/main" id="{643C6EE4-1270-476E-B3A7-9BE257BD4920}"/>
                </a:ext>
              </a:extLst>
            </p:cNvPr>
            <p:cNvSpPr/>
            <p:nvPr/>
          </p:nvSpPr>
          <p:spPr>
            <a:xfrm>
              <a:off x="515007" y="269327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Code Source</a:t>
              </a:r>
            </a:p>
          </p:txBody>
        </p:sp>
        <p:sp>
          <p:nvSpPr>
            <p:cNvPr id="25" name="Ellipse 24">
              <a:extLst>
                <a:ext uri="{FF2B5EF4-FFF2-40B4-BE49-F238E27FC236}">
                  <a16:creationId xmlns:a16="http://schemas.microsoft.com/office/drawing/2014/main" id="{E1FD610D-F03F-4CEC-A924-E04D451850D0}"/>
                </a:ext>
              </a:extLst>
            </p:cNvPr>
            <p:cNvSpPr/>
            <p:nvPr/>
          </p:nvSpPr>
          <p:spPr>
            <a:xfrm>
              <a:off x="2779987" y="269327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d’intégration continue</a:t>
              </a:r>
            </a:p>
          </p:txBody>
        </p:sp>
        <p:sp>
          <p:nvSpPr>
            <p:cNvPr id="26" name="Rectangle 25">
              <a:extLst>
                <a:ext uri="{FF2B5EF4-FFF2-40B4-BE49-F238E27FC236}">
                  <a16:creationId xmlns:a16="http://schemas.microsoft.com/office/drawing/2014/main" id="{C2241643-F9BB-450A-B0B2-084D80BAA7D6}"/>
                </a:ext>
              </a:extLst>
            </p:cNvPr>
            <p:cNvSpPr/>
            <p:nvPr/>
          </p:nvSpPr>
          <p:spPr>
            <a:xfrm>
              <a:off x="2779987" y="374956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Packages et artéfacts</a:t>
              </a:r>
            </a:p>
          </p:txBody>
        </p:sp>
        <p:sp>
          <p:nvSpPr>
            <p:cNvPr id="27" name="Ellipse 26">
              <a:extLst>
                <a:ext uri="{FF2B5EF4-FFF2-40B4-BE49-F238E27FC236}">
                  <a16:creationId xmlns:a16="http://schemas.microsoft.com/office/drawing/2014/main" id="{E5AE71A1-3246-4307-8197-C0399783984F}"/>
                </a:ext>
              </a:extLst>
            </p:cNvPr>
            <p:cNvSpPr/>
            <p:nvPr/>
          </p:nvSpPr>
          <p:spPr>
            <a:xfrm>
              <a:off x="5023945" y="374956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livraison continue</a:t>
              </a:r>
            </a:p>
          </p:txBody>
        </p:sp>
        <p:sp>
          <p:nvSpPr>
            <p:cNvPr id="28" name="Rectangle 27">
              <a:extLst>
                <a:ext uri="{FF2B5EF4-FFF2-40B4-BE49-F238E27FC236}">
                  <a16:creationId xmlns:a16="http://schemas.microsoft.com/office/drawing/2014/main" id="{3090898B-091F-4B35-849F-0AEA398431BE}"/>
                </a:ext>
              </a:extLst>
            </p:cNvPr>
            <p:cNvSpPr/>
            <p:nvPr/>
          </p:nvSpPr>
          <p:spPr>
            <a:xfrm>
              <a:off x="5023945" y="4795345"/>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tx1"/>
                  </a:solidFill>
                  <a:latin typeface="Barlow Light" panose="00000400000000000000" pitchFamily="2" charset="0"/>
                </a:rPr>
                <a:t>Pipeline automatisée</a:t>
              </a:r>
            </a:p>
          </p:txBody>
        </p:sp>
        <p:sp>
          <p:nvSpPr>
            <p:cNvPr id="29" name="Ellipse 28">
              <a:extLst>
                <a:ext uri="{FF2B5EF4-FFF2-40B4-BE49-F238E27FC236}">
                  <a16:creationId xmlns:a16="http://schemas.microsoft.com/office/drawing/2014/main" id="{7AA08D28-A449-4668-935E-87CAE78D8F5C}"/>
                </a:ext>
              </a:extLst>
            </p:cNvPr>
            <p:cNvSpPr/>
            <p:nvPr/>
          </p:nvSpPr>
          <p:spPr>
            <a:xfrm>
              <a:off x="7288925" y="4795345"/>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entraînement continu</a:t>
              </a:r>
            </a:p>
          </p:txBody>
        </p:sp>
        <p:sp>
          <p:nvSpPr>
            <p:cNvPr id="31" name="Rectangle 30">
              <a:extLst>
                <a:ext uri="{FF2B5EF4-FFF2-40B4-BE49-F238E27FC236}">
                  <a16:creationId xmlns:a16="http://schemas.microsoft.com/office/drawing/2014/main" id="{DCD1C630-5CFE-4F99-A9D4-8EA4DEC8558C}"/>
                </a:ext>
              </a:extLst>
            </p:cNvPr>
            <p:cNvSpPr/>
            <p:nvPr/>
          </p:nvSpPr>
          <p:spPr>
            <a:xfrm>
              <a:off x="7793421" y="3875690"/>
              <a:ext cx="719958" cy="609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a:solidFill>
                    <a:schemeClr val="tx1"/>
                  </a:solidFill>
                  <a:latin typeface="Barlow Light" panose="00000400000000000000" pitchFamily="2" charset="0"/>
                </a:rPr>
                <a:t>Nouvelle donnée</a:t>
              </a:r>
            </a:p>
          </p:txBody>
        </p:sp>
        <p:sp>
          <p:nvSpPr>
            <p:cNvPr id="32" name="Rectangle 31">
              <a:extLst>
                <a:ext uri="{FF2B5EF4-FFF2-40B4-BE49-F238E27FC236}">
                  <a16:creationId xmlns:a16="http://schemas.microsoft.com/office/drawing/2014/main" id="{3A10C730-0971-4CBA-BC2A-5FA1061CC717}"/>
                </a:ext>
              </a:extLst>
            </p:cNvPr>
            <p:cNvSpPr/>
            <p:nvPr/>
          </p:nvSpPr>
          <p:spPr>
            <a:xfrm>
              <a:off x="7288925" y="5841124"/>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Modèle entraîné</a:t>
              </a:r>
            </a:p>
          </p:txBody>
        </p:sp>
        <p:sp>
          <p:nvSpPr>
            <p:cNvPr id="34" name="Ellipse 33">
              <a:extLst>
                <a:ext uri="{FF2B5EF4-FFF2-40B4-BE49-F238E27FC236}">
                  <a16:creationId xmlns:a16="http://schemas.microsoft.com/office/drawing/2014/main" id="{485F6D56-4CB9-4F03-9733-633948866E21}"/>
                </a:ext>
              </a:extLst>
            </p:cNvPr>
            <p:cNvSpPr/>
            <p:nvPr/>
          </p:nvSpPr>
          <p:spPr>
            <a:xfrm>
              <a:off x="9427780" y="5841124"/>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déploiement continu</a:t>
              </a:r>
            </a:p>
          </p:txBody>
        </p:sp>
        <p:sp>
          <p:nvSpPr>
            <p:cNvPr id="35" name="Rectangle 34">
              <a:extLst>
                <a:ext uri="{FF2B5EF4-FFF2-40B4-BE49-F238E27FC236}">
                  <a16:creationId xmlns:a16="http://schemas.microsoft.com/office/drawing/2014/main" id="{46136DFE-FF0F-4412-BC23-B453EE3BB3BB}"/>
                </a:ext>
              </a:extLst>
            </p:cNvPr>
            <p:cNvSpPr/>
            <p:nvPr/>
          </p:nvSpPr>
          <p:spPr>
            <a:xfrm>
              <a:off x="9427780" y="6858000"/>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Environnement de production</a:t>
              </a:r>
            </a:p>
          </p:txBody>
        </p:sp>
        <p:cxnSp>
          <p:nvCxnSpPr>
            <p:cNvPr id="12" name="Connecteur droit avec flèche 11">
              <a:extLst>
                <a:ext uri="{FF2B5EF4-FFF2-40B4-BE49-F238E27FC236}">
                  <a16:creationId xmlns:a16="http://schemas.microsoft.com/office/drawing/2014/main" id="{B0E34896-88D5-43B3-9181-A19339189084}"/>
                </a:ext>
              </a:extLst>
            </p:cNvPr>
            <p:cNvCxnSpPr>
              <a:stCxn id="2" idx="4"/>
              <a:endCxn id="24" idx="0"/>
            </p:cNvCxnSpPr>
            <p:nvPr/>
          </p:nvCxnSpPr>
          <p:spPr>
            <a:xfrm>
              <a:off x="1376855" y="2463012"/>
              <a:ext cx="0" cy="230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CDBCD48-6B27-4473-8D0E-55D4CA9A2E82}"/>
                </a:ext>
              </a:extLst>
            </p:cNvPr>
            <p:cNvCxnSpPr>
              <a:stCxn id="24" idx="3"/>
              <a:endCxn id="25" idx="2"/>
            </p:cNvCxnSpPr>
            <p:nvPr/>
          </p:nvCxnSpPr>
          <p:spPr>
            <a:xfrm>
              <a:off x="2238703" y="3061138"/>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a:extLst>
                <a:ext uri="{FF2B5EF4-FFF2-40B4-BE49-F238E27FC236}">
                  <a16:creationId xmlns:a16="http://schemas.microsoft.com/office/drawing/2014/main" id="{C56A46E9-FBB5-4201-9184-A1EF2444A116}"/>
                </a:ext>
              </a:extLst>
            </p:cNvPr>
            <p:cNvCxnSpPr>
              <a:stCxn id="25" idx="4"/>
              <a:endCxn id="26" idx="0"/>
            </p:cNvCxnSpPr>
            <p:nvPr/>
          </p:nvCxnSpPr>
          <p:spPr>
            <a:xfrm>
              <a:off x="3641835" y="3429000"/>
              <a:ext cx="0" cy="320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8150093C-223A-41EF-A0DE-92436A23C5D5}"/>
                </a:ext>
              </a:extLst>
            </p:cNvPr>
            <p:cNvCxnSpPr>
              <a:stCxn id="26" idx="3"/>
              <a:endCxn id="27" idx="2"/>
            </p:cNvCxnSpPr>
            <p:nvPr/>
          </p:nvCxnSpPr>
          <p:spPr>
            <a:xfrm>
              <a:off x="4503683" y="4117428"/>
              <a:ext cx="5202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6C903D66-4FE3-4F36-8DB5-4D6683EEAC8D}"/>
                </a:ext>
              </a:extLst>
            </p:cNvPr>
            <p:cNvCxnSpPr>
              <a:stCxn id="27" idx="4"/>
              <a:endCxn id="28" idx="0"/>
            </p:cNvCxnSpPr>
            <p:nvPr/>
          </p:nvCxnSpPr>
          <p:spPr>
            <a:xfrm>
              <a:off x="5885793" y="4485290"/>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eur droit avec flèche 36">
              <a:extLst>
                <a:ext uri="{FF2B5EF4-FFF2-40B4-BE49-F238E27FC236}">
                  <a16:creationId xmlns:a16="http://schemas.microsoft.com/office/drawing/2014/main" id="{994C03D7-39BC-4F3C-9FC6-AD8BE568CD3D}"/>
                </a:ext>
              </a:extLst>
            </p:cNvPr>
            <p:cNvCxnSpPr>
              <a:stCxn id="28" idx="3"/>
              <a:endCxn id="29" idx="2"/>
            </p:cNvCxnSpPr>
            <p:nvPr/>
          </p:nvCxnSpPr>
          <p:spPr>
            <a:xfrm>
              <a:off x="6747641" y="5163207"/>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eur droit avec flèche 46">
              <a:extLst>
                <a:ext uri="{FF2B5EF4-FFF2-40B4-BE49-F238E27FC236}">
                  <a16:creationId xmlns:a16="http://schemas.microsoft.com/office/drawing/2014/main" id="{A97C691F-569C-45C5-8958-09001666D3F0}"/>
                </a:ext>
              </a:extLst>
            </p:cNvPr>
            <p:cNvCxnSpPr>
              <a:stCxn id="31" idx="2"/>
              <a:endCxn id="29" idx="0"/>
            </p:cNvCxnSpPr>
            <p:nvPr/>
          </p:nvCxnSpPr>
          <p:spPr>
            <a:xfrm flipH="1">
              <a:off x="8150773" y="4485290"/>
              <a:ext cx="2627"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8DF12A8E-8682-4737-8AFF-C1045467C00F}"/>
                </a:ext>
              </a:extLst>
            </p:cNvPr>
            <p:cNvCxnSpPr>
              <a:stCxn id="29" idx="4"/>
              <a:endCxn id="32" idx="0"/>
            </p:cNvCxnSpPr>
            <p:nvPr/>
          </p:nvCxnSpPr>
          <p:spPr>
            <a:xfrm>
              <a:off x="8150773" y="5531069"/>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necteur droit avec flèche 50">
              <a:extLst>
                <a:ext uri="{FF2B5EF4-FFF2-40B4-BE49-F238E27FC236}">
                  <a16:creationId xmlns:a16="http://schemas.microsoft.com/office/drawing/2014/main" id="{D541F161-CD94-406E-98B6-AB0AFD528566}"/>
                </a:ext>
              </a:extLst>
            </p:cNvPr>
            <p:cNvCxnSpPr>
              <a:stCxn id="32" idx="3"/>
              <a:endCxn id="34" idx="2"/>
            </p:cNvCxnSpPr>
            <p:nvPr/>
          </p:nvCxnSpPr>
          <p:spPr>
            <a:xfrm>
              <a:off x="9012621" y="6208986"/>
              <a:ext cx="415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cteur droit avec flèche 52">
              <a:extLst>
                <a:ext uri="{FF2B5EF4-FFF2-40B4-BE49-F238E27FC236}">
                  <a16:creationId xmlns:a16="http://schemas.microsoft.com/office/drawing/2014/main" id="{0D722850-3684-4F39-A3DB-9D4678EFD09D}"/>
                </a:ext>
              </a:extLst>
            </p:cNvPr>
            <p:cNvCxnSpPr>
              <a:stCxn id="34" idx="4"/>
              <a:endCxn id="35" idx="0"/>
            </p:cNvCxnSpPr>
            <p:nvPr/>
          </p:nvCxnSpPr>
          <p:spPr>
            <a:xfrm>
              <a:off x="10289628" y="6576848"/>
              <a:ext cx="0" cy="281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99139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Les types de déploiement</a:t>
            </a:r>
          </a:p>
          <a:p>
            <a:endParaRPr lang="fr-FR" dirty="0"/>
          </a:p>
        </p:txBody>
      </p:sp>
      <p:sp>
        <p:nvSpPr>
          <p:cNvPr id="37" name="ZoneTexte 36">
            <a:extLst>
              <a:ext uri="{FF2B5EF4-FFF2-40B4-BE49-F238E27FC236}">
                <a16:creationId xmlns:a16="http://schemas.microsoft.com/office/drawing/2014/main" id="{FE63E87F-9487-48FF-B939-24FA171D3512}"/>
              </a:ext>
            </a:extLst>
          </p:cNvPr>
          <p:cNvSpPr txBox="1"/>
          <p:nvPr/>
        </p:nvSpPr>
        <p:spPr>
          <a:xfrm>
            <a:off x="416484" y="1574718"/>
            <a:ext cx="11514212" cy="646331"/>
          </a:xfrm>
          <a:prstGeom prst="rect">
            <a:avLst/>
          </a:prstGeom>
          <a:noFill/>
        </p:spPr>
        <p:txBody>
          <a:bodyPr wrap="square">
            <a:spAutoFit/>
          </a:bodyPr>
          <a:lstStyle/>
          <a:p>
            <a:pPr algn="just"/>
            <a:r>
              <a:rPr lang="fr-FR" b="1" dirty="0">
                <a:latin typeface="Barlow Light" panose="00000400000000000000" pitchFamily="2" charset="0"/>
              </a:rPr>
              <a:t>Les types de déploiement </a:t>
            </a:r>
            <a:r>
              <a:rPr lang="fr-FR" dirty="0">
                <a:latin typeface="Barlow Light" panose="00000400000000000000" pitchFamily="2" charset="0"/>
              </a:rPr>
              <a:t>constituent les différents formats sous lesquels un modèle de Machine Learning peut être déployé en production</a:t>
            </a:r>
          </a:p>
        </p:txBody>
      </p:sp>
      <p:sp>
        <p:nvSpPr>
          <p:cNvPr id="13" name="ZoneTexte 12">
            <a:extLst>
              <a:ext uri="{FF2B5EF4-FFF2-40B4-BE49-F238E27FC236}">
                <a16:creationId xmlns:a16="http://schemas.microsoft.com/office/drawing/2014/main" id="{FACCCF8A-EF12-43F2-851A-71372673919C}"/>
              </a:ext>
            </a:extLst>
          </p:cNvPr>
          <p:cNvSpPr txBox="1"/>
          <p:nvPr/>
        </p:nvSpPr>
        <p:spPr>
          <a:xfrm>
            <a:off x="2132806" y="2401478"/>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par lot : </a:t>
            </a:r>
            <a:r>
              <a:rPr lang="fr-FR" sz="1600" dirty="0">
                <a:latin typeface="Barlow Light" panose="00000400000000000000" pitchFamily="2" charset="0"/>
              </a:rPr>
              <a:t>le modèle est déployé en temps réel mais n’accepte que des lots de données en entrée avec une fréquence peu élevée.  Cette technique de déploiement peut s’avérer efficace dans certains scénarios. </a:t>
            </a:r>
          </a:p>
        </p:txBody>
      </p:sp>
      <p:sp>
        <p:nvSpPr>
          <p:cNvPr id="14" name="ZoneTexte 13">
            <a:extLst>
              <a:ext uri="{FF2B5EF4-FFF2-40B4-BE49-F238E27FC236}">
                <a16:creationId xmlns:a16="http://schemas.microsoft.com/office/drawing/2014/main" id="{7D500B5F-48AE-45FF-98B5-87B27F720B9E}"/>
              </a:ext>
            </a:extLst>
          </p:cNvPr>
          <p:cNvSpPr txBox="1"/>
          <p:nvPr/>
        </p:nvSpPr>
        <p:spPr>
          <a:xfrm>
            <a:off x="2132806" y="3552237"/>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temps réel : </a:t>
            </a:r>
            <a:r>
              <a:rPr lang="fr-FR" sz="1600" dirty="0">
                <a:latin typeface="Barlow Light" panose="00000400000000000000" pitchFamily="2" charset="0"/>
              </a:rPr>
              <a:t>le modèle est déployé en temps réel et effectue les prédictions en continu, et au moment même ou l’observation intègre la base de données.  Il est généralement suivi d’une prise de décision suite à cette prédiction.</a:t>
            </a:r>
          </a:p>
        </p:txBody>
      </p:sp>
      <p:sp>
        <p:nvSpPr>
          <p:cNvPr id="15" name="ZoneTexte 14">
            <a:extLst>
              <a:ext uri="{FF2B5EF4-FFF2-40B4-BE49-F238E27FC236}">
                <a16:creationId xmlns:a16="http://schemas.microsoft.com/office/drawing/2014/main" id="{1B10C705-4B90-418D-806E-4031797E1B28}"/>
              </a:ext>
            </a:extLst>
          </p:cNvPr>
          <p:cNvSpPr txBox="1"/>
          <p:nvPr/>
        </p:nvSpPr>
        <p:spPr>
          <a:xfrm>
            <a:off x="2132806" y="4702996"/>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embarqué : </a:t>
            </a:r>
            <a:r>
              <a:rPr lang="fr-FR" sz="1600" dirty="0">
                <a:latin typeface="Barlow Light" panose="00000400000000000000" pitchFamily="2" charset="0"/>
              </a:rPr>
              <a:t>le code du modèle est intégré au code source de l’application.  Ainsi, tout changement au niveau du modèle implique un changement au niveau de l’application.</a:t>
            </a:r>
          </a:p>
        </p:txBody>
      </p:sp>
      <p:sp>
        <p:nvSpPr>
          <p:cNvPr id="16" name="ZoneTexte 15">
            <a:extLst>
              <a:ext uri="{FF2B5EF4-FFF2-40B4-BE49-F238E27FC236}">
                <a16:creationId xmlns:a16="http://schemas.microsoft.com/office/drawing/2014/main" id="{ABD76313-390A-44E6-9A8A-B7CE9AA2955E}"/>
              </a:ext>
            </a:extLst>
          </p:cNvPr>
          <p:cNvSpPr txBox="1"/>
          <p:nvPr/>
        </p:nvSpPr>
        <p:spPr>
          <a:xfrm>
            <a:off x="2132806" y="5607532"/>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 as a service » : </a:t>
            </a:r>
            <a:r>
              <a:rPr lang="fr-FR" sz="1600" dirty="0">
                <a:latin typeface="Barlow Light" panose="00000400000000000000" pitchFamily="2" charset="0"/>
              </a:rPr>
              <a:t> Il s’agit d’exposer un modèle comme un service à part entière, généralement via une API. </a:t>
            </a:r>
          </a:p>
        </p:txBody>
      </p:sp>
      <p:pic>
        <p:nvPicPr>
          <p:cNvPr id="5" name="Image 4">
            <a:extLst>
              <a:ext uri="{FF2B5EF4-FFF2-40B4-BE49-F238E27FC236}">
                <a16:creationId xmlns:a16="http://schemas.microsoft.com/office/drawing/2014/main" id="{D622EAEA-5B70-4157-A47C-456EE424D0AD}"/>
              </a:ext>
            </a:extLst>
          </p:cNvPr>
          <p:cNvPicPr>
            <a:picLocks noChangeAspect="1"/>
          </p:cNvPicPr>
          <p:nvPr/>
        </p:nvPicPr>
        <p:blipFill>
          <a:blip r:embed="rId3"/>
          <a:stretch>
            <a:fillRect/>
          </a:stretch>
        </p:blipFill>
        <p:spPr>
          <a:xfrm>
            <a:off x="1387485" y="2493810"/>
            <a:ext cx="646331" cy="646331"/>
          </a:xfrm>
          <a:prstGeom prst="rect">
            <a:avLst/>
          </a:prstGeom>
        </p:spPr>
      </p:pic>
      <p:pic>
        <p:nvPicPr>
          <p:cNvPr id="6" name="Image 5">
            <a:extLst>
              <a:ext uri="{FF2B5EF4-FFF2-40B4-BE49-F238E27FC236}">
                <a16:creationId xmlns:a16="http://schemas.microsoft.com/office/drawing/2014/main" id="{1FE3F93E-F9D7-481C-9B75-6648F75F5631}"/>
              </a:ext>
            </a:extLst>
          </p:cNvPr>
          <p:cNvPicPr>
            <a:picLocks noChangeAspect="1"/>
          </p:cNvPicPr>
          <p:nvPr/>
        </p:nvPicPr>
        <p:blipFill>
          <a:blip r:embed="rId4"/>
          <a:stretch>
            <a:fillRect/>
          </a:stretch>
        </p:blipFill>
        <p:spPr>
          <a:xfrm>
            <a:off x="1385816" y="3643735"/>
            <a:ext cx="648000" cy="648000"/>
          </a:xfrm>
          <a:prstGeom prst="rect">
            <a:avLst/>
          </a:prstGeom>
        </p:spPr>
      </p:pic>
      <p:pic>
        <p:nvPicPr>
          <p:cNvPr id="7" name="Image 6">
            <a:extLst>
              <a:ext uri="{FF2B5EF4-FFF2-40B4-BE49-F238E27FC236}">
                <a16:creationId xmlns:a16="http://schemas.microsoft.com/office/drawing/2014/main" id="{8EAD1D2B-2DF0-4DCC-8807-9746A1061E12}"/>
              </a:ext>
            </a:extLst>
          </p:cNvPr>
          <p:cNvPicPr>
            <a:picLocks noChangeAspect="1"/>
          </p:cNvPicPr>
          <p:nvPr/>
        </p:nvPicPr>
        <p:blipFill>
          <a:blip r:embed="rId5"/>
          <a:stretch>
            <a:fillRect/>
          </a:stretch>
        </p:blipFill>
        <p:spPr>
          <a:xfrm>
            <a:off x="1385816" y="4671383"/>
            <a:ext cx="648000" cy="648000"/>
          </a:xfrm>
          <a:prstGeom prst="rect">
            <a:avLst/>
          </a:prstGeom>
        </p:spPr>
      </p:pic>
      <p:pic>
        <p:nvPicPr>
          <p:cNvPr id="17" name="Image 16">
            <a:extLst>
              <a:ext uri="{FF2B5EF4-FFF2-40B4-BE49-F238E27FC236}">
                <a16:creationId xmlns:a16="http://schemas.microsoft.com/office/drawing/2014/main" id="{D6D958B8-A901-4B67-98AF-89B0C45399BD}"/>
              </a:ext>
            </a:extLst>
          </p:cNvPr>
          <p:cNvPicPr>
            <a:picLocks noChangeAspect="1"/>
          </p:cNvPicPr>
          <p:nvPr/>
        </p:nvPicPr>
        <p:blipFill>
          <a:blip r:embed="rId6"/>
          <a:stretch>
            <a:fillRect/>
          </a:stretch>
        </p:blipFill>
        <p:spPr>
          <a:xfrm>
            <a:off x="1385816" y="5575919"/>
            <a:ext cx="648000" cy="648000"/>
          </a:xfrm>
          <a:prstGeom prst="rect">
            <a:avLst/>
          </a:prstGeom>
        </p:spPr>
      </p:pic>
    </p:spTree>
    <p:extLst>
      <p:ext uri="{BB962C8B-B14F-4D97-AF65-F5344CB8AC3E}">
        <p14:creationId xmlns:p14="http://schemas.microsoft.com/office/powerpoint/2010/main" val="3605784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lstStyle/>
          <a:p>
            <a:r>
              <a:rPr lang="fr-FR" dirty="0"/>
              <a:t>Fifa Data</a:t>
            </a:r>
          </a:p>
          <a:p>
            <a:endParaRPr lang="fr-FR" dirty="0"/>
          </a:p>
          <a:p>
            <a:r>
              <a:rPr lang="fr-FR" dirty="0" err="1"/>
              <a:t>Fbref</a:t>
            </a:r>
            <a:r>
              <a:rPr lang="fr-FR" dirty="0"/>
              <a:t> Data</a:t>
            </a:r>
          </a:p>
          <a:p>
            <a:endParaRPr lang="fr-FR" dirty="0"/>
          </a:p>
          <a:p>
            <a:r>
              <a:rPr lang="fr-FR" dirty="0" err="1"/>
              <a:t>Whoscored</a:t>
            </a:r>
            <a:r>
              <a:rPr lang="fr-FR" dirty="0"/>
              <a:t> Data</a:t>
            </a:r>
          </a:p>
        </p:txBody>
      </p:sp>
    </p:spTree>
    <p:extLst>
      <p:ext uri="{BB962C8B-B14F-4D97-AF65-F5344CB8AC3E}">
        <p14:creationId xmlns:p14="http://schemas.microsoft.com/office/powerpoint/2010/main" val="2493658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et boucle de rétroaction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75000"/>
              </a:schemeClr>
            </a:solidFill>
            <a:ln>
              <a:solidFill>
                <a:schemeClr val="accent5">
                  <a:lumMod val="75000"/>
                </a:schemeClr>
              </a:solidFill>
            </a:ln>
            <a:effectLst>
              <a:glow rad="1397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5BB73A4B-D1FC-4709-8975-1C352525474C}"/>
              </a:ext>
            </a:extLst>
          </p:cNvPr>
          <p:cNvSpPr txBox="1"/>
          <p:nvPr/>
        </p:nvSpPr>
        <p:spPr>
          <a:xfrm>
            <a:off x="716495" y="3159115"/>
            <a:ext cx="5314628" cy="2308324"/>
          </a:xfrm>
          <a:prstGeom prst="rect">
            <a:avLst/>
          </a:prstGeom>
          <a:noFill/>
        </p:spPr>
        <p:txBody>
          <a:bodyPr wrap="square">
            <a:spAutoFit/>
          </a:bodyPr>
          <a:lstStyle/>
          <a:p>
            <a:pPr algn="just"/>
            <a:r>
              <a:rPr lang="fr-FR" sz="1600" b="1" dirty="0">
                <a:latin typeface="Barlow Light" panose="00000400000000000000" pitchFamily="2" charset="0"/>
              </a:rPr>
              <a:t>Monitoring</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Technique</a:t>
            </a:r>
            <a:r>
              <a:rPr lang="fr-FR" sz="1600" dirty="0">
                <a:latin typeface="Barlow Light" panose="00000400000000000000" pitchFamily="2" charset="0"/>
              </a:rPr>
              <a:t>: il faut s’assurer que le modèle tourne correctement dans l’environnement de production.</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Fonctionnel</a:t>
            </a:r>
            <a:r>
              <a:rPr lang="fr-FR" sz="1600" dirty="0">
                <a:latin typeface="Barlow Light" panose="00000400000000000000" pitchFamily="2" charset="0"/>
              </a:rPr>
              <a:t>: il faut s’assurer que le modèle fonctionne bien sur de nouvelles données et que ses performances ne se dégradent pas avec le temps.</a:t>
            </a:r>
          </a:p>
          <a:p>
            <a:pPr marL="285750" indent="-285750" algn="just">
              <a:buFont typeface="Arial" panose="020B0604020202020204" pitchFamily="34" charset="0"/>
              <a:buChar char="•"/>
            </a:pPr>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06A7DFEC-6862-4C59-95C1-12EF05D7E2C2}"/>
              </a:ext>
            </a:extLst>
          </p:cNvPr>
          <p:cNvSpPr txBox="1"/>
          <p:nvPr/>
        </p:nvSpPr>
        <p:spPr>
          <a:xfrm>
            <a:off x="6377883" y="3159115"/>
            <a:ext cx="5314628" cy="1815882"/>
          </a:xfrm>
          <a:prstGeom prst="rect">
            <a:avLst/>
          </a:prstGeom>
          <a:noFill/>
        </p:spPr>
        <p:txBody>
          <a:bodyPr wrap="square">
            <a:spAutoFit/>
          </a:bodyPr>
          <a:lstStyle/>
          <a:p>
            <a:pPr algn="just"/>
            <a:r>
              <a:rPr lang="fr-FR" sz="1600" b="1" dirty="0">
                <a:latin typeface="Barlow Light" panose="00000400000000000000" pitchFamily="2" charset="0"/>
              </a:rPr>
              <a:t>Boucle de rétroaction</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un monitoring efficace, il est nécessaire d’implémenter une boucle de rétroaction, qui consiste à transmettre des informations de la production vers la phase d’expérimentation, et puis de définir les actions à prendre.</a:t>
            </a:r>
          </a:p>
        </p:txBody>
      </p:sp>
      <p:sp>
        <p:nvSpPr>
          <p:cNvPr id="19" name="ZoneTexte 18">
            <a:extLst>
              <a:ext uri="{FF2B5EF4-FFF2-40B4-BE49-F238E27FC236}">
                <a16:creationId xmlns:a16="http://schemas.microsoft.com/office/drawing/2014/main" id="{532DC0D6-84FE-4ECC-B0AB-B8C6076C80D4}"/>
              </a:ext>
            </a:extLst>
          </p:cNvPr>
          <p:cNvSpPr txBox="1"/>
          <p:nvPr/>
        </p:nvSpPr>
        <p:spPr>
          <a:xfrm>
            <a:off x="3999139" y="5950767"/>
            <a:ext cx="2932480" cy="338554"/>
          </a:xfrm>
          <a:prstGeom prst="rect">
            <a:avLst/>
          </a:prstGeom>
          <a:noFill/>
        </p:spPr>
        <p:txBody>
          <a:bodyPr wrap="square">
            <a:spAutoFit/>
          </a:bodyPr>
          <a:lstStyle/>
          <a:p>
            <a:pPr algn="just"/>
            <a:r>
              <a:rPr lang="fr-FR" sz="1600" b="1" dirty="0">
                <a:latin typeface="Barlow Light" panose="00000400000000000000" pitchFamily="2" charset="0"/>
              </a:rPr>
              <a:t>Un outil du marché : </a:t>
            </a:r>
            <a:r>
              <a:rPr lang="fr-FR" sz="1600" dirty="0">
                <a:latin typeface="Barlow Light" panose="00000400000000000000" pitchFamily="2" charset="0"/>
              </a:rPr>
              <a:t>Comet ML</a:t>
            </a:r>
          </a:p>
        </p:txBody>
      </p:sp>
      <p:pic>
        <p:nvPicPr>
          <p:cNvPr id="20" name="Image 19">
            <a:extLst>
              <a:ext uri="{FF2B5EF4-FFF2-40B4-BE49-F238E27FC236}">
                <a16:creationId xmlns:a16="http://schemas.microsoft.com/office/drawing/2014/main" id="{0135C9BB-8F86-4DCB-9A28-8535D9C2662C}"/>
              </a:ext>
            </a:extLst>
          </p:cNvPr>
          <p:cNvPicPr>
            <a:picLocks noChangeAspect="1"/>
          </p:cNvPicPr>
          <p:nvPr/>
        </p:nvPicPr>
        <p:blipFill>
          <a:blip r:embed="rId3"/>
          <a:stretch>
            <a:fillRect/>
          </a:stretch>
        </p:blipFill>
        <p:spPr>
          <a:xfrm>
            <a:off x="6931619" y="5899008"/>
            <a:ext cx="766598" cy="442072"/>
          </a:xfrm>
          <a:prstGeom prst="rect">
            <a:avLst/>
          </a:prstGeom>
        </p:spPr>
      </p:pic>
    </p:spTree>
    <p:extLst>
      <p:ext uri="{BB962C8B-B14F-4D97-AF65-F5344CB8AC3E}">
        <p14:creationId xmlns:p14="http://schemas.microsoft.com/office/powerpoint/2010/main" val="4032542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des performances</a:t>
            </a:r>
          </a:p>
          <a:p>
            <a:endParaRPr lang="fr-FR" dirty="0"/>
          </a:p>
        </p:txBody>
      </p:sp>
      <p:sp>
        <p:nvSpPr>
          <p:cNvPr id="5" name="ZoneTexte 4">
            <a:extLst>
              <a:ext uri="{FF2B5EF4-FFF2-40B4-BE49-F238E27FC236}">
                <a16:creationId xmlns:a16="http://schemas.microsoft.com/office/drawing/2014/main" id="{C66B2BCE-D03C-4416-B5F0-7CA6DC361AC3}"/>
              </a:ext>
            </a:extLst>
          </p:cNvPr>
          <p:cNvSpPr txBox="1"/>
          <p:nvPr/>
        </p:nvSpPr>
        <p:spPr>
          <a:xfrm>
            <a:off x="914395" y="2879991"/>
            <a:ext cx="2049517" cy="584775"/>
          </a:xfrm>
          <a:prstGeom prst="rect">
            <a:avLst/>
          </a:prstGeom>
          <a:noFill/>
        </p:spPr>
        <p:txBody>
          <a:bodyPr wrap="square" rtlCol="0">
            <a:spAutoFit/>
          </a:bodyPr>
          <a:lstStyle/>
          <a:p>
            <a:pPr algn="ctr"/>
            <a:r>
              <a:rPr lang="fr-FR" sz="1600" b="1" dirty="0">
                <a:latin typeface="Barlow Light" panose="00000400000000000000" pitchFamily="2" charset="0"/>
              </a:rPr>
              <a:t>L’évaluation « réalité terrain »</a:t>
            </a:r>
          </a:p>
        </p:txBody>
      </p:sp>
      <p:sp>
        <p:nvSpPr>
          <p:cNvPr id="30" name="ZoneTexte 29">
            <a:extLst>
              <a:ext uri="{FF2B5EF4-FFF2-40B4-BE49-F238E27FC236}">
                <a16:creationId xmlns:a16="http://schemas.microsoft.com/office/drawing/2014/main" id="{12E85572-A577-44C8-BFD6-55FAAF820995}"/>
              </a:ext>
            </a:extLst>
          </p:cNvPr>
          <p:cNvSpPr txBox="1"/>
          <p:nvPr/>
        </p:nvSpPr>
        <p:spPr>
          <a:xfrm>
            <a:off x="120343" y="3637273"/>
            <a:ext cx="3710151" cy="3077766"/>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d’observer comment le modèle se comporte pour la tâche qui lui a été attribuée, et de recueillir une par une les vrais valeurs et les comparer à la prédiction.</a:t>
            </a:r>
          </a:p>
          <a:p>
            <a:pPr algn="just"/>
            <a:endParaRPr lang="fr-FR" sz="1400" dirty="0">
              <a:latin typeface="Barlow Light" panose="00000400000000000000" pitchFamily="2" charset="0"/>
            </a:endParaRPr>
          </a:p>
          <a:p>
            <a:pPr marL="285750" indent="-285750" algn="just">
              <a:buClr>
                <a:schemeClr val="tx1"/>
              </a:buClr>
              <a:buFont typeface="Wingdings" panose="05000000000000000000" pitchFamily="2" charset="2"/>
              <a:buChar char="ü"/>
            </a:pPr>
            <a:r>
              <a:rPr lang="fr-FR" sz="1200" dirty="0">
                <a:latin typeface="Barlow Light" panose="00000400000000000000" pitchFamily="2" charset="0"/>
              </a:rPr>
              <a:t>Indicateur de comparaison très puissant qui se base sur les performances de l’algorithme sur le terrain.</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Solution qui n’est pas disponible immédiatement. Ainsi, les dégradations tôtives au niveau du modèle peuvent impacter son fonctionnement sans qu’elles soient détectées.</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Récupérer cet indicateur est une tâche couteuse</a:t>
            </a:r>
          </a:p>
          <a:p>
            <a:pPr marL="171450" indent="-171450" algn="just">
              <a:buFont typeface="Arial" panose="020B0604020202020204" pitchFamily="34" charset="0"/>
              <a:buChar char="•"/>
            </a:pPr>
            <a:endParaRPr lang="fr-FR" sz="1400" dirty="0">
              <a:latin typeface="Barlow Light" panose="00000400000000000000" pitchFamily="2" charset="0"/>
            </a:endParaRPr>
          </a:p>
          <a:p>
            <a:pPr marL="171450" indent="-171450" algn="just">
              <a:buFont typeface="Arial" panose="020B0604020202020204" pitchFamily="34" charset="0"/>
              <a:buChar char="•"/>
            </a:pPr>
            <a:endParaRPr lang="fr-FR" sz="1400" dirty="0">
              <a:latin typeface="Barlow Light" panose="00000400000000000000" pitchFamily="2" charset="0"/>
            </a:endParaRPr>
          </a:p>
        </p:txBody>
      </p:sp>
      <p:sp>
        <p:nvSpPr>
          <p:cNvPr id="38" name="ZoneTexte 37">
            <a:extLst>
              <a:ext uri="{FF2B5EF4-FFF2-40B4-BE49-F238E27FC236}">
                <a16:creationId xmlns:a16="http://schemas.microsoft.com/office/drawing/2014/main" id="{BD494604-C480-44C2-9C26-729E4AC4E110}"/>
              </a:ext>
            </a:extLst>
          </p:cNvPr>
          <p:cNvSpPr txBox="1"/>
          <p:nvPr/>
        </p:nvSpPr>
        <p:spPr>
          <a:xfrm>
            <a:off x="5071239"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 « Data Drift »</a:t>
            </a:r>
          </a:p>
        </p:txBody>
      </p:sp>
      <p:sp>
        <p:nvSpPr>
          <p:cNvPr id="39" name="ZoneTexte 38">
            <a:extLst>
              <a:ext uri="{FF2B5EF4-FFF2-40B4-BE49-F238E27FC236}">
                <a16:creationId xmlns:a16="http://schemas.microsoft.com/office/drawing/2014/main" id="{AAF13383-1C4C-4632-898F-5AF64DB9EC6C}"/>
              </a:ext>
            </a:extLst>
          </p:cNvPr>
          <p:cNvSpPr txBox="1"/>
          <p:nvPr/>
        </p:nvSpPr>
        <p:spPr>
          <a:xfrm>
            <a:off x="4240924" y="3637273"/>
            <a:ext cx="3710151" cy="2031325"/>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de vérifier que l’écart entre les données d’entraînement et les données que reçoit l’algorithme en production n’est pas énorme. </a:t>
            </a:r>
          </a:p>
          <a:p>
            <a:pPr marL="171450" indent="-171450" algn="just">
              <a:buFont typeface="Arial" panose="020B0604020202020204" pitchFamily="34" charset="0"/>
              <a:buChar char="•"/>
            </a:pPr>
            <a:r>
              <a:rPr lang="fr-FR" sz="1400" dirty="0">
                <a:latin typeface="Barlow Light" panose="00000400000000000000" pitchFamily="2" charset="0"/>
              </a:rPr>
              <a:t>Les drifts du modèle sont calculés en utilisant des tests statistiques : </a:t>
            </a:r>
            <a:r>
              <a:rPr lang="fr-FR" sz="1400" b="1" dirty="0">
                <a:latin typeface="Barlow Light" panose="00000400000000000000" pitchFamily="2" charset="0"/>
              </a:rPr>
              <a:t>Kolmogorov-Smirnov</a:t>
            </a:r>
            <a:r>
              <a:rPr lang="fr-FR" sz="1400" dirty="0">
                <a:latin typeface="Barlow Light" panose="00000400000000000000" pitchFamily="2" charset="0"/>
              </a:rPr>
              <a:t> pour les variables continues et le test de </a:t>
            </a:r>
            <a:r>
              <a:rPr lang="fr-FR" sz="1400" b="1" dirty="0">
                <a:latin typeface="Barlow Light" panose="00000400000000000000" pitchFamily="2" charset="0"/>
              </a:rPr>
              <a:t>Khi-deux</a:t>
            </a:r>
            <a:r>
              <a:rPr lang="fr-FR" sz="1400" dirty="0">
                <a:latin typeface="Barlow Light" panose="00000400000000000000" pitchFamily="2" charset="0"/>
              </a:rPr>
              <a:t> pour les variables catégorielles par exemple</a:t>
            </a:r>
          </a:p>
        </p:txBody>
      </p:sp>
      <p:sp>
        <p:nvSpPr>
          <p:cNvPr id="41" name="ZoneTexte 40">
            <a:extLst>
              <a:ext uri="{FF2B5EF4-FFF2-40B4-BE49-F238E27FC236}">
                <a16:creationId xmlns:a16="http://schemas.microsoft.com/office/drawing/2014/main" id="{EAB7CEF3-46B4-4B29-A53C-BE4052DC77F3}"/>
              </a:ext>
            </a:extLst>
          </p:cNvPr>
          <p:cNvSpPr txBox="1"/>
          <p:nvPr/>
        </p:nvSpPr>
        <p:spPr>
          <a:xfrm>
            <a:off x="8361505" y="3637273"/>
            <a:ext cx="3710152" cy="954107"/>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Les modèles ont l’objectif de répondre à une problématique métier. Utiliser de tels indicateurs peut également servir d’outil de monitoring des performances. </a:t>
            </a:r>
            <a:r>
              <a:rPr lang="fr-FR" sz="1400" b="1" dirty="0">
                <a:latin typeface="Barlow Light" panose="00000400000000000000" pitchFamily="2" charset="0"/>
              </a:rPr>
              <a:t>	</a:t>
            </a:r>
          </a:p>
        </p:txBody>
      </p:sp>
      <p:sp>
        <p:nvSpPr>
          <p:cNvPr id="42" name="ZoneTexte 41">
            <a:extLst>
              <a:ext uri="{FF2B5EF4-FFF2-40B4-BE49-F238E27FC236}">
                <a16:creationId xmlns:a16="http://schemas.microsoft.com/office/drawing/2014/main" id="{F8F4C426-B706-41DD-AE21-DEFCAE960310}"/>
              </a:ext>
            </a:extLst>
          </p:cNvPr>
          <p:cNvSpPr txBox="1"/>
          <p:nvPr/>
        </p:nvSpPr>
        <p:spPr>
          <a:xfrm>
            <a:off x="9191822"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Les KPIs métier</a:t>
            </a:r>
          </a:p>
        </p:txBody>
      </p:sp>
      <p:pic>
        <p:nvPicPr>
          <p:cNvPr id="2" name="Image 1">
            <a:extLst>
              <a:ext uri="{FF2B5EF4-FFF2-40B4-BE49-F238E27FC236}">
                <a16:creationId xmlns:a16="http://schemas.microsoft.com/office/drawing/2014/main" id="{654B4794-650B-412C-8244-4C8B814BF088}"/>
              </a:ext>
            </a:extLst>
          </p:cNvPr>
          <p:cNvPicPr>
            <a:picLocks noChangeAspect="1"/>
          </p:cNvPicPr>
          <p:nvPr/>
        </p:nvPicPr>
        <p:blipFill>
          <a:blip r:embed="rId5"/>
          <a:stretch>
            <a:fillRect/>
          </a:stretch>
        </p:blipFill>
        <p:spPr>
          <a:xfrm>
            <a:off x="1442354" y="1747138"/>
            <a:ext cx="993600" cy="993600"/>
          </a:xfrm>
          <a:prstGeom prst="rect">
            <a:avLst/>
          </a:prstGeom>
        </p:spPr>
      </p:pic>
      <p:pic>
        <p:nvPicPr>
          <p:cNvPr id="3" name="Image 2">
            <a:extLst>
              <a:ext uri="{FF2B5EF4-FFF2-40B4-BE49-F238E27FC236}">
                <a16:creationId xmlns:a16="http://schemas.microsoft.com/office/drawing/2014/main" id="{E62E410C-1A14-4BC2-85C5-8755903149EB}"/>
              </a:ext>
            </a:extLst>
          </p:cNvPr>
          <p:cNvPicPr>
            <a:picLocks noChangeAspect="1"/>
          </p:cNvPicPr>
          <p:nvPr/>
        </p:nvPicPr>
        <p:blipFill>
          <a:blip r:embed="rId6"/>
          <a:stretch>
            <a:fillRect/>
          </a:stretch>
        </p:blipFill>
        <p:spPr>
          <a:xfrm>
            <a:off x="5599197" y="1747138"/>
            <a:ext cx="993600" cy="993600"/>
          </a:xfrm>
          <a:prstGeom prst="rect">
            <a:avLst/>
          </a:prstGeom>
        </p:spPr>
      </p:pic>
      <p:pic>
        <p:nvPicPr>
          <p:cNvPr id="1026" name="Picture 2" descr="Kpi icon">
            <a:extLst>
              <a:ext uri="{FF2B5EF4-FFF2-40B4-BE49-F238E27FC236}">
                <a16:creationId xmlns:a16="http://schemas.microsoft.com/office/drawing/2014/main" id="{314F4D08-3014-4D37-B901-5C44EBAB2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9780" y="1747138"/>
            <a:ext cx="993600" cy="99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144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La boucle de rétroaction</a:t>
            </a:r>
          </a:p>
        </p:txBody>
      </p:sp>
      <p:sp>
        <p:nvSpPr>
          <p:cNvPr id="9" name="ZoneTexte 8">
            <a:extLst>
              <a:ext uri="{FF2B5EF4-FFF2-40B4-BE49-F238E27FC236}">
                <a16:creationId xmlns:a16="http://schemas.microsoft.com/office/drawing/2014/main" id="{967B9553-8536-43D8-A81F-A73BD729330D}"/>
              </a:ext>
            </a:extLst>
          </p:cNvPr>
          <p:cNvSpPr txBox="1"/>
          <p:nvPr/>
        </p:nvSpPr>
        <p:spPr>
          <a:xfrm>
            <a:off x="1063254"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fichier de logs</a:t>
            </a:r>
          </a:p>
        </p:txBody>
      </p:sp>
      <p:sp>
        <p:nvSpPr>
          <p:cNvPr id="10" name="ZoneTexte 9">
            <a:extLst>
              <a:ext uri="{FF2B5EF4-FFF2-40B4-BE49-F238E27FC236}">
                <a16:creationId xmlns:a16="http://schemas.microsoft.com/office/drawing/2014/main" id="{9308B0B4-4471-4B08-AE92-B274F2B9CF58}"/>
              </a:ext>
            </a:extLst>
          </p:cNvPr>
          <p:cNvSpPr txBox="1"/>
          <p:nvPr/>
        </p:nvSpPr>
        <p:spPr>
          <a:xfrm>
            <a:off x="1063254" y="3544887"/>
            <a:ext cx="2505007" cy="2246769"/>
          </a:xfrm>
          <a:prstGeom prst="rect">
            <a:avLst/>
          </a:prstGeom>
          <a:noFill/>
        </p:spPr>
        <p:txBody>
          <a:bodyPr wrap="square" rtlCol="0">
            <a:spAutoFit/>
          </a:bodyPr>
          <a:lstStyle/>
          <a:p>
            <a:pPr algn="just"/>
            <a:r>
              <a:rPr lang="fr-FR" sz="1400" dirty="0">
                <a:latin typeface="Barlow Light" panose="00000400000000000000" pitchFamily="2" charset="0"/>
              </a:rPr>
              <a:t>Il est généralement constitué de :</a:t>
            </a:r>
          </a:p>
          <a:p>
            <a:pPr marL="171450" indent="-171450" algn="just">
              <a:buFont typeface="Arial" panose="020B0604020202020204" pitchFamily="34" charset="0"/>
              <a:buChar char="•"/>
            </a:pPr>
            <a:r>
              <a:rPr lang="fr-FR" sz="1400" b="1" dirty="0">
                <a:latin typeface="Barlow Light" panose="00000400000000000000" pitchFamily="2" charset="0"/>
              </a:rPr>
              <a:t>Un horodatage</a:t>
            </a:r>
          </a:p>
          <a:p>
            <a:pPr marL="171450" indent="-171450" algn="just">
              <a:buFont typeface="Arial" panose="020B0604020202020204" pitchFamily="34" charset="0"/>
              <a:buChar char="•"/>
            </a:pPr>
            <a:r>
              <a:rPr lang="fr-FR" sz="1400" b="1" dirty="0">
                <a:latin typeface="Barlow Light" panose="00000400000000000000" pitchFamily="2" charset="0"/>
              </a:rPr>
              <a:t>Les données en entrée </a:t>
            </a:r>
            <a:r>
              <a:rPr lang="fr-FR" sz="1400" dirty="0">
                <a:latin typeface="Barlow Light" panose="00000400000000000000" pitchFamily="2" charset="0"/>
              </a:rPr>
              <a:t>: permettent de vérifier l’éventuelle existence d’un data drift.</a:t>
            </a:r>
            <a:endParaRPr lang="en-US" sz="1400" dirty="0">
              <a:latin typeface="Barlow Light" panose="00000400000000000000" pitchFamily="2" charset="0"/>
            </a:endParaRPr>
          </a:p>
          <a:p>
            <a:pPr marL="171450" indent="-171450" algn="just">
              <a:buFont typeface="Arial" panose="020B0604020202020204" pitchFamily="34" charset="0"/>
              <a:buChar char="•"/>
            </a:pPr>
            <a:r>
              <a:rPr lang="fr-FR" sz="1400" b="1" dirty="0">
                <a:latin typeface="Barlow Light" panose="00000400000000000000" pitchFamily="2" charset="0"/>
              </a:rPr>
              <a:t>Les prédictions</a:t>
            </a:r>
          </a:p>
          <a:p>
            <a:pPr marL="171450" indent="-171450" algn="just">
              <a:buFont typeface="Arial" panose="020B0604020202020204" pitchFamily="34" charset="0"/>
              <a:buChar char="•"/>
            </a:pPr>
            <a:r>
              <a:rPr lang="fr-FR" sz="1400" b="1" dirty="0">
                <a:latin typeface="Barlow Light" panose="00000400000000000000" pitchFamily="2" charset="0"/>
              </a:rPr>
              <a:t>Les actions système</a:t>
            </a:r>
          </a:p>
          <a:p>
            <a:pPr marL="171450" indent="-171450" algn="just">
              <a:buFont typeface="Arial" panose="020B0604020202020204" pitchFamily="34" charset="0"/>
              <a:buChar char="•"/>
            </a:pPr>
            <a:r>
              <a:rPr lang="fr-FR" sz="1400" b="1" dirty="0">
                <a:latin typeface="Barlow Light" panose="00000400000000000000" pitchFamily="2" charset="0"/>
              </a:rPr>
              <a:t>Une explicabilité du modèle</a:t>
            </a:r>
          </a:p>
        </p:txBody>
      </p:sp>
      <p:sp>
        <p:nvSpPr>
          <p:cNvPr id="26" name="ZoneTexte 25">
            <a:extLst>
              <a:ext uri="{FF2B5EF4-FFF2-40B4-BE49-F238E27FC236}">
                <a16:creationId xmlns:a16="http://schemas.microsoft.com/office/drawing/2014/main" id="{49C88B71-E3FD-43C1-B954-D540B57ED998}"/>
              </a:ext>
            </a:extLst>
          </p:cNvPr>
          <p:cNvSpPr txBox="1"/>
          <p:nvPr/>
        </p:nvSpPr>
        <p:spPr>
          <a:xfrm>
            <a:off x="4540467"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système d’alertes</a:t>
            </a:r>
          </a:p>
        </p:txBody>
      </p:sp>
      <p:sp>
        <p:nvSpPr>
          <p:cNvPr id="27" name="ZoneTexte 26">
            <a:extLst>
              <a:ext uri="{FF2B5EF4-FFF2-40B4-BE49-F238E27FC236}">
                <a16:creationId xmlns:a16="http://schemas.microsoft.com/office/drawing/2014/main" id="{71D26BE8-16E5-4191-B3A1-1B81A5503DC5}"/>
              </a:ext>
            </a:extLst>
          </p:cNvPr>
          <p:cNvSpPr txBox="1"/>
          <p:nvPr/>
        </p:nvSpPr>
        <p:spPr>
          <a:xfrm>
            <a:off x="4540466" y="3567860"/>
            <a:ext cx="2505007" cy="2246769"/>
          </a:xfrm>
          <a:prstGeom prst="rect">
            <a:avLst/>
          </a:prstGeom>
          <a:noFill/>
        </p:spPr>
        <p:txBody>
          <a:bodyPr wrap="square" rtlCol="0">
            <a:spAutoFit/>
          </a:bodyPr>
          <a:lstStyle/>
          <a:p>
            <a:pPr algn="just"/>
            <a:r>
              <a:rPr lang="fr-FR" sz="1400" dirty="0">
                <a:latin typeface="Barlow Light" panose="00000400000000000000" pitchFamily="2" charset="0"/>
              </a:rPr>
              <a:t>Les alertes sont des composantes nécessaire du système de monitoring. </a:t>
            </a:r>
          </a:p>
          <a:p>
            <a:pPr algn="just"/>
            <a:r>
              <a:rPr lang="fr-FR" sz="1400" dirty="0">
                <a:latin typeface="Barlow Light" panose="00000400000000000000" pitchFamily="2" charset="0"/>
              </a:rPr>
              <a:t>Suite à cette alerte les changements peuvent être effectués de façon automatique ou manuelle et peuvent être déclenchée en fonction du temps ou des performances du modèle.</a:t>
            </a:r>
          </a:p>
        </p:txBody>
      </p:sp>
      <p:sp>
        <p:nvSpPr>
          <p:cNvPr id="28" name="ZoneTexte 27">
            <a:extLst>
              <a:ext uri="{FF2B5EF4-FFF2-40B4-BE49-F238E27FC236}">
                <a16:creationId xmlns:a16="http://schemas.microsoft.com/office/drawing/2014/main" id="{FDEA14D2-B2A5-4C9A-8F7C-646CD250E769}"/>
              </a:ext>
            </a:extLst>
          </p:cNvPr>
          <p:cNvSpPr txBox="1"/>
          <p:nvPr/>
        </p:nvSpPr>
        <p:spPr>
          <a:xfrm>
            <a:off x="8021101"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Choix du nouveau modèle</a:t>
            </a:r>
          </a:p>
        </p:txBody>
      </p:sp>
      <p:sp>
        <p:nvSpPr>
          <p:cNvPr id="29" name="ZoneTexte 28">
            <a:extLst>
              <a:ext uri="{FF2B5EF4-FFF2-40B4-BE49-F238E27FC236}">
                <a16:creationId xmlns:a16="http://schemas.microsoft.com/office/drawing/2014/main" id="{ACBABE48-CA4B-4DE9-BAC8-1723ABFD9590}"/>
              </a:ext>
            </a:extLst>
          </p:cNvPr>
          <p:cNvSpPr txBox="1"/>
          <p:nvPr/>
        </p:nvSpPr>
        <p:spPr>
          <a:xfrm>
            <a:off x="8021101" y="3561820"/>
            <a:ext cx="2505007" cy="1600438"/>
          </a:xfrm>
          <a:prstGeom prst="rect">
            <a:avLst/>
          </a:prstGeom>
          <a:noFill/>
        </p:spPr>
        <p:txBody>
          <a:bodyPr wrap="square" rtlCol="0">
            <a:spAutoFit/>
          </a:bodyPr>
          <a:lstStyle/>
          <a:p>
            <a:pPr algn="just"/>
            <a:r>
              <a:rPr lang="fr-FR" sz="1400" dirty="0">
                <a:latin typeface="Barlow Light" panose="00000400000000000000" pitchFamily="2" charset="0"/>
              </a:rPr>
              <a:t>Dès que l’alerte est reçue, on revient vers la phase d’expérimentation. L’idée est de réentraîner un nouveau modèle qui qui prendra en compte les défauts du modèle en production</a:t>
            </a:r>
          </a:p>
        </p:txBody>
      </p:sp>
      <p:pic>
        <p:nvPicPr>
          <p:cNvPr id="13" name="Image 12">
            <a:extLst>
              <a:ext uri="{FF2B5EF4-FFF2-40B4-BE49-F238E27FC236}">
                <a16:creationId xmlns:a16="http://schemas.microsoft.com/office/drawing/2014/main" id="{4AED2A35-744F-44B8-9E28-A805727C304B}"/>
              </a:ext>
            </a:extLst>
          </p:cNvPr>
          <p:cNvPicPr>
            <a:picLocks noChangeAspect="1"/>
          </p:cNvPicPr>
          <p:nvPr/>
        </p:nvPicPr>
        <p:blipFill>
          <a:blip r:embed="rId3"/>
          <a:stretch>
            <a:fillRect/>
          </a:stretch>
        </p:blipFill>
        <p:spPr>
          <a:xfrm>
            <a:off x="8777032" y="1901263"/>
            <a:ext cx="993143" cy="993143"/>
          </a:xfrm>
          <a:prstGeom prst="rect">
            <a:avLst/>
          </a:prstGeom>
        </p:spPr>
      </p:pic>
      <p:pic>
        <p:nvPicPr>
          <p:cNvPr id="14" name="Image 13">
            <a:extLst>
              <a:ext uri="{FF2B5EF4-FFF2-40B4-BE49-F238E27FC236}">
                <a16:creationId xmlns:a16="http://schemas.microsoft.com/office/drawing/2014/main" id="{315408B9-A9C8-4B0F-AFE7-EB07E3420408}"/>
              </a:ext>
            </a:extLst>
          </p:cNvPr>
          <p:cNvPicPr>
            <a:picLocks noChangeAspect="1"/>
          </p:cNvPicPr>
          <p:nvPr/>
        </p:nvPicPr>
        <p:blipFill>
          <a:blip r:embed="rId4"/>
          <a:stretch>
            <a:fillRect/>
          </a:stretch>
        </p:blipFill>
        <p:spPr>
          <a:xfrm>
            <a:off x="1819185" y="1901263"/>
            <a:ext cx="993143" cy="993143"/>
          </a:xfrm>
          <a:prstGeom prst="rect">
            <a:avLst/>
          </a:prstGeom>
        </p:spPr>
      </p:pic>
      <p:pic>
        <p:nvPicPr>
          <p:cNvPr id="15" name="Image 14">
            <a:extLst>
              <a:ext uri="{FF2B5EF4-FFF2-40B4-BE49-F238E27FC236}">
                <a16:creationId xmlns:a16="http://schemas.microsoft.com/office/drawing/2014/main" id="{45B9E050-CBFB-4DE6-A58D-1646DC1A3B22}"/>
              </a:ext>
            </a:extLst>
          </p:cNvPr>
          <p:cNvPicPr>
            <a:picLocks noChangeAspect="1"/>
          </p:cNvPicPr>
          <p:nvPr/>
        </p:nvPicPr>
        <p:blipFill>
          <a:blip r:embed="rId5"/>
          <a:stretch>
            <a:fillRect/>
          </a:stretch>
        </p:blipFill>
        <p:spPr>
          <a:xfrm>
            <a:off x="5296400" y="1901264"/>
            <a:ext cx="993143" cy="993143"/>
          </a:xfrm>
          <a:prstGeom prst="rect">
            <a:avLst/>
          </a:prstGeom>
        </p:spPr>
      </p:pic>
    </p:spTree>
    <p:extLst>
      <p:ext uri="{BB962C8B-B14F-4D97-AF65-F5344CB8AC3E}">
        <p14:creationId xmlns:p14="http://schemas.microsoft.com/office/powerpoint/2010/main" val="769259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 process MLOps complet</a:t>
            </a:r>
          </a:p>
        </p:txBody>
      </p:sp>
      <p:pic>
        <p:nvPicPr>
          <p:cNvPr id="3" name="Image 2">
            <a:extLst>
              <a:ext uri="{FF2B5EF4-FFF2-40B4-BE49-F238E27FC236}">
                <a16:creationId xmlns:a16="http://schemas.microsoft.com/office/drawing/2014/main" id="{CD27D8AE-6EF1-424D-9B0F-5A6A827FDE01}"/>
              </a:ext>
            </a:extLst>
          </p:cNvPr>
          <p:cNvPicPr>
            <a:picLocks noChangeAspect="1"/>
          </p:cNvPicPr>
          <p:nvPr/>
        </p:nvPicPr>
        <p:blipFill>
          <a:blip r:embed="rId3"/>
          <a:stretch>
            <a:fillRect/>
          </a:stretch>
        </p:blipFill>
        <p:spPr>
          <a:xfrm>
            <a:off x="2941367" y="1639630"/>
            <a:ext cx="6309265" cy="4729639"/>
          </a:xfrm>
          <a:prstGeom prst="rect">
            <a:avLst/>
          </a:prstGeom>
        </p:spPr>
      </p:pic>
      <p:cxnSp>
        <p:nvCxnSpPr>
          <p:cNvPr id="4" name="Connecteur droit 3">
            <a:extLst>
              <a:ext uri="{FF2B5EF4-FFF2-40B4-BE49-F238E27FC236}">
                <a16:creationId xmlns:a16="http://schemas.microsoft.com/office/drawing/2014/main" id="{056FE4AF-B920-4B2C-9652-C44EBD1A1C51}"/>
              </a:ext>
            </a:extLst>
          </p:cNvPr>
          <p:cNvCxnSpPr>
            <a:cxnSpLocks/>
          </p:cNvCxnSpPr>
          <p:nvPr/>
        </p:nvCxnSpPr>
        <p:spPr>
          <a:xfrm>
            <a:off x="818952" y="3625703"/>
            <a:ext cx="8601495" cy="0"/>
          </a:xfrm>
          <a:prstGeom prst="line">
            <a:avLst/>
          </a:prstGeom>
          <a:ln w="38100">
            <a:solidFill>
              <a:srgbClr val="445469">
                <a:alpha val="29020"/>
              </a:srgbClr>
            </a:solidFill>
            <a:prstDash val="lgDash"/>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DFB8BF2-D7A8-4890-9ED6-2EA9323D14AD}"/>
              </a:ext>
            </a:extLst>
          </p:cNvPr>
          <p:cNvPicPr>
            <a:picLocks noChangeAspect="1"/>
          </p:cNvPicPr>
          <p:nvPr/>
        </p:nvPicPr>
        <p:blipFill rotWithShape="1">
          <a:blip r:embed="rId4"/>
          <a:srcRect l="55975" t="1" r="13091" b="6349"/>
          <a:stretch/>
        </p:blipFill>
        <p:spPr>
          <a:xfrm>
            <a:off x="1453465" y="2264074"/>
            <a:ext cx="518400" cy="785922"/>
          </a:xfrm>
          <a:prstGeom prst="rect">
            <a:avLst/>
          </a:prstGeom>
        </p:spPr>
      </p:pic>
      <p:pic>
        <p:nvPicPr>
          <p:cNvPr id="10" name="Image 9">
            <a:extLst>
              <a:ext uri="{FF2B5EF4-FFF2-40B4-BE49-F238E27FC236}">
                <a16:creationId xmlns:a16="http://schemas.microsoft.com/office/drawing/2014/main" id="{E8F425E4-F4B3-4F04-B97F-7CB8C03315C1}"/>
              </a:ext>
            </a:extLst>
          </p:cNvPr>
          <p:cNvPicPr>
            <a:picLocks noChangeAspect="1"/>
          </p:cNvPicPr>
          <p:nvPr/>
        </p:nvPicPr>
        <p:blipFill rotWithShape="1">
          <a:blip r:embed="rId5"/>
          <a:srcRect l="52667" t="5734" r="9531" b="3146"/>
          <a:stretch/>
        </p:blipFill>
        <p:spPr>
          <a:xfrm>
            <a:off x="1426916" y="4407997"/>
            <a:ext cx="528309" cy="637723"/>
          </a:xfrm>
          <a:prstGeom prst="rect">
            <a:avLst/>
          </a:prstGeom>
        </p:spPr>
      </p:pic>
      <p:sp>
        <p:nvSpPr>
          <p:cNvPr id="7" name="ZoneTexte 6">
            <a:extLst>
              <a:ext uri="{FF2B5EF4-FFF2-40B4-BE49-F238E27FC236}">
                <a16:creationId xmlns:a16="http://schemas.microsoft.com/office/drawing/2014/main" id="{16060894-18F0-4C92-BB07-7D588F19ECBE}"/>
              </a:ext>
            </a:extLst>
          </p:cNvPr>
          <p:cNvSpPr txBox="1"/>
          <p:nvPr/>
        </p:nvSpPr>
        <p:spPr>
          <a:xfrm>
            <a:off x="925526" y="3088898"/>
            <a:ext cx="1531090" cy="338554"/>
          </a:xfrm>
          <a:prstGeom prst="rect">
            <a:avLst/>
          </a:prstGeom>
          <a:noFill/>
        </p:spPr>
        <p:txBody>
          <a:bodyPr wrap="square" rtlCol="0">
            <a:spAutoFit/>
          </a:bodyPr>
          <a:lstStyle/>
          <a:p>
            <a:pPr algn="ctr"/>
            <a:r>
              <a:rPr lang="fr-FR" sz="1600" dirty="0">
                <a:latin typeface="Barlow Light" panose="00000400000000000000" pitchFamily="2" charset="0"/>
              </a:rPr>
              <a:t>Data </a:t>
            </a:r>
            <a:r>
              <a:rPr lang="fr-FR" sz="1600" dirty="0" err="1">
                <a:latin typeface="Barlow Light" panose="00000400000000000000" pitchFamily="2" charset="0"/>
              </a:rPr>
              <a:t>scientist</a:t>
            </a:r>
            <a:endParaRPr lang="fr-FR" sz="1600" dirty="0">
              <a:latin typeface="Barlow Light" panose="00000400000000000000" pitchFamily="2" charset="0"/>
            </a:endParaRPr>
          </a:p>
        </p:txBody>
      </p:sp>
      <p:sp>
        <p:nvSpPr>
          <p:cNvPr id="12" name="ZoneTexte 11">
            <a:extLst>
              <a:ext uri="{FF2B5EF4-FFF2-40B4-BE49-F238E27FC236}">
                <a16:creationId xmlns:a16="http://schemas.microsoft.com/office/drawing/2014/main" id="{D06AAB80-3A42-4801-B7C0-073709D8D18D}"/>
              </a:ext>
            </a:extLst>
          </p:cNvPr>
          <p:cNvSpPr txBox="1"/>
          <p:nvPr/>
        </p:nvSpPr>
        <p:spPr>
          <a:xfrm>
            <a:off x="818952" y="4995902"/>
            <a:ext cx="1744235" cy="584775"/>
          </a:xfrm>
          <a:prstGeom prst="rect">
            <a:avLst/>
          </a:prstGeom>
          <a:noFill/>
        </p:spPr>
        <p:txBody>
          <a:bodyPr wrap="square" rtlCol="0">
            <a:spAutoFit/>
          </a:bodyPr>
          <a:lstStyle/>
          <a:p>
            <a:pPr algn="ctr"/>
            <a:r>
              <a:rPr lang="fr-FR" sz="1600" dirty="0">
                <a:latin typeface="Barlow Light" panose="00000400000000000000" pitchFamily="2" charset="0"/>
              </a:rPr>
              <a:t>Machine </a:t>
            </a:r>
            <a:r>
              <a:rPr lang="fr-FR" sz="1600" dirty="0" err="1">
                <a:latin typeface="Barlow Light" panose="00000400000000000000" pitchFamily="2" charset="0"/>
              </a:rPr>
              <a:t>learning</a:t>
            </a:r>
            <a:r>
              <a:rPr lang="fr-FR" sz="1600" dirty="0">
                <a:latin typeface="Barlow Light" panose="00000400000000000000" pitchFamily="2" charset="0"/>
              </a:rPr>
              <a:t> </a:t>
            </a:r>
            <a:r>
              <a:rPr lang="fr-FR" sz="1600" dirty="0" err="1">
                <a:latin typeface="Barlow Light" panose="00000400000000000000" pitchFamily="2" charset="0"/>
              </a:rPr>
              <a:t>engineer</a:t>
            </a:r>
            <a:endParaRPr lang="fr-FR" sz="1600" dirty="0">
              <a:latin typeface="Barlow Light" panose="00000400000000000000" pitchFamily="2" charset="0"/>
            </a:endParaRPr>
          </a:p>
        </p:txBody>
      </p:sp>
    </p:spTree>
    <p:extLst>
      <p:ext uri="{BB962C8B-B14F-4D97-AF65-F5344CB8AC3E}">
        <p14:creationId xmlns:p14="http://schemas.microsoft.com/office/powerpoint/2010/main" val="2989585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rgbClr val="DDDBDB"/>
                </a:solidFill>
              </a:rPr>
              <a:t>Présentation générale</a:t>
            </a:r>
          </a:p>
          <a:p>
            <a:endParaRPr lang="fr-FR" dirty="0">
              <a:solidFill>
                <a:srgbClr val="DDDBDB"/>
              </a:solidFill>
            </a:endParaRPr>
          </a:p>
          <a:p>
            <a:r>
              <a:rPr lang="fr-FR" dirty="0">
                <a:solidFill>
                  <a:srgbClr val="DDDBDB"/>
                </a:solidFill>
              </a:rPr>
              <a:t>Les composantes du MLOps</a:t>
            </a:r>
          </a:p>
          <a:p>
            <a:endParaRPr lang="fr-FR" dirty="0">
              <a:solidFill>
                <a:schemeClr val="bg2"/>
              </a:solidFill>
            </a:endParaRPr>
          </a:p>
          <a:p>
            <a:r>
              <a:rPr lang="fr-FR" dirty="0"/>
              <a:t>Exemple d’application</a:t>
            </a:r>
          </a:p>
          <a:p>
            <a:endParaRPr lang="fr-FR" dirty="0">
              <a:solidFill>
                <a:schemeClr val="bg2"/>
              </a:solidFill>
            </a:endParaRPr>
          </a:p>
          <a:p>
            <a:r>
              <a:rPr lang="fr-FR" dirty="0">
                <a:solidFill>
                  <a:srgbClr val="BFBDBD"/>
                </a:solidFill>
              </a:rPr>
              <a:t>Conclusion</a:t>
            </a:r>
          </a:p>
        </p:txBody>
      </p:sp>
    </p:spTree>
    <p:extLst>
      <p:ext uri="{BB962C8B-B14F-4D97-AF65-F5344CB8AC3E}">
        <p14:creationId xmlns:p14="http://schemas.microsoft.com/office/powerpoint/2010/main" val="2133924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présentation du besoin</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1415772"/>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Contexte</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Nous prenons l’exemple d’une société fictif du nom de </a:t>
            </a:r>
            <a:r>
              <a:rPr lang="fr-FR" sz="1400" i="1" dirty="0" err="1">
                <a:latin typeface="Barlow Light" panose="00000400000000000000" pitchFamily="2" charset="0"/>
              </a:rPr>
              <a:t>MarketCloud</a:t>
            </a:r>
            <a:r>
              <a:rPr lang="fr-FR" sz="1400" dirty="0">
                <a:latin typeface="Barlow Light" panose="00000400000000000000" pitchFamily="2" charset="0"/>
              </a:rPr>
              <a:t>. </a:t>
            </a:r>
            <a:r>
              <a:rPr lang="fr-FR" sz="1400" i="1" dirty="0" err="1">
                <a:latin typeface="Barlow Light" panose="00000400000000000000" pitchFamily="2" charset="0"/>
              </a:rPr>
              <a:t>MarketCloud</a:t>
            </a:r>
            <a:r>
              <a:rPr lang="fr-FR" sz="1400" dirty="0">
                <a:latin typeface="Barlow Light" panose="00000400000000000000" pitchFamily="2" charset="0"/>
              </a:rPr>
              <a:t> est une société spécialisée dans la développement d’application dans le domaine du marketing.</a:t>
            </a:r>
          </a:p>
          <a:p>
            <a:pPr algn="just"/>
            <a:r>
              <a:rPr lang="fr-FR" sz="1400" dirty="0">
                <a:latin typeface="Barlow Light" panose="00000400000000000000" pitchFamily="2" charset="0"/>
              </a:rPr>
              <a:t>L’un des produits de cette entreprise est nommé </a:t>
            </a:r>
            <a:r>
              <a:rPr lang="fr-FR" sz="1400" i="1" dirty="0" err="1">
                <a:latin typeface="Barlow Light" panose="00000400000000000000" pitchFamily="2" charset="0"/>
              </a:rPr>
              <a:t>SalesCore</a:t>
            </a:r>
            <a:r>
              <a:rPr lang="fr-FR" sz="1400" dirty="0">
                <a:latin typeface="Barlow Light" panose="00000400000000000000" pitchFamily="2" charset="0"/>
              </a:rPr>
              <a:t>. Il permet aux clients de </a:t>
            </a:r>
            <a:r>
              <a:rPr lang="fr-FR" sz="1400" i="1" dirty="0" err="1">
                <a:latin typeface="Barlow Light" panose="00000400000000000000" pitchFamily="2" charset="0"/>
              </a:rPr>
              <a:t>MarketCloud</a:t>
            </a:r>
            <a:r>
              <a:rPr lang="fr-FR" sz="1400" dirty="0">
                <a:latin typeface="Barlow Light" panose="00000400000000000000" pitchFamily="2" charset="0"/>
              </a:rPr>
              <a:t> d’avoir un suivi de leurs ventes, et permettre des recommandations à leurs clients à eux.</a:t>
            </a:r>
          </a:p>
        </p:txBody>
      </p:sp>
      <p:sp>
        <p:nvSpPr>
          <p:cNvPr id="9" name="ZoneTexte 8">
            <a:extLst>
              <a:ext uri="{FF2B5EF4-FFF2-40B4-BE49-F238E27FC236}">
                <a16:creationId xmlns:a16="http://schemas.microsoft.com/office/drawing/2014/main" id="{54862AAA-5394-419B-B9B2-285864A8C8F0}"/>
              </a:ext>
            </a:extLst>
          </p:cNvPr>
          <p:cNvSpPr txBox="1"/>
          <p:nvPr/>
        </p:nvSpPr>
        <p:spPr>
          <a:xfrm>
            <a:off x="241465" y="3194821"/>
            <a:ext cx="11463600" cy="101566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Définition de la problématique métier </a:t>
            </a:r>
          </a:p>
          <a:p>
            <a:pPr algn="just"/>
            <a:endParaRPr lang="fr-FR" sz="1600" dirty="0">
              <a:solidFill>
                <a:schemeClr val="accent5">
                  <a:lumMod val="50000"/>
                </a:schemeClr>
              </a:solidFill>
              <a:latin typeface="Barlow Light" panose="00000400000000000000" pitchFamily="2" charset="0"/>
            </a:endParaRPr>
          </a:p>
          <a:p>
            <a:pPr algn="just"/>
            <a:r>
              <a:rPr lang="fr-FR" sz="1400" i="1" dirty="0" err="1">
                <a:latin typeface="Barlow Light" panose="00000400000000000000" pitchFamily="2" charset="0"/>
              </a:rPr>
              <a:t>MarketCloud</a:t>
            </a:r>
            <a:r>
              <a:rPr lang="fr-FR" sz="1400" dirty="0">
                <a:latin typeface="Barlow Light" panose="00000400000000000000" pitchFamily="2" charset="0"/>
              </a:rPr>
              <a:t> veut améliorer l’utilisation de </a:t>
            </a:r>
            <a:r>
              <a:rPr lang="fr-FR" sz="1400" i="1" dirty="0" err="1">
                <a:latin typeface="Barlow Light" panose="00000400000000000000" pitchFamily="2" charset="0"/>
              </a:rPr>
              <a:t>SalesCore</a:t>
            </a:r>
            <a:r>
              <a:rPr lang="fr-FR" sz="1400" dirty="0">
                <a:latin typeface="Barlow Light" panose="00000400000000000000" pitchFamily="2" charset="0"/>
              </a:rPr>
              <a:t> en mettant en place un système de recommandation automatique des produits susceptibles d’intéresser les clients d’une entreprise avant de pourvoir les démarcher. On compte aujourd’hui 4000 clients utilisant ce produit.</a:t>
            </a:r>
          </a:p>
        </p:txBody>
      </p:sp>
      <p:pic>
        <p:nvPicPr>
          <p:cNvPr id="6" name="Image 5">
            <a:extLst>
              <a:ext uri="{FF2B5EF4-FFF2-40B4-BE49-F238E27FC236}">
                <a16:creationId xmlns:a16="http://schemas.microsoft.com/office/drawing/2014/main" id="{C2523A19-7F2E-4D8E-9ED0-D7D22A8DE151}"/>
              </a:ext>
            </a:extLst>
          </p:cNvPr>
          <p:cNvPicPr>
            <a:picLocks noChangeAspect="1"/>
          </p:cNvPicPr>
          <p:nvPr/>
        </p:nvPicPr>
        <p:blipFill>
          <a:blip r:embed="rId3"/>
          <a:stretch>
            <a:fillRect/>
          </a:stretch>
        </p:blipFill>
        <p:spPr>
          <a:xfrm>
            <a:off x="3705340" y="4323064"/>
            <a:ext cx="4781320" cy="2308034"/>
          </a:xfrm>
          <a:prstGeom prst="rect">
            <a:avLst/>
          </a:prstGeom>
        </p:spPr>
      </p:pic>
    </p:spTree>
    <p:extLst>
      <p:ext uri="{BB962C8B-B14F-4D97-AF65-F5344CB8AC3E}">
        <p14:creationId xmlns:p14="http://schemas.microsoft.com/office/powerpoint/2010/main" val="2855971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développement du modèle</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2923877"/>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Préparation des données</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Les données qui peuvent être utilisées dans le cadre de ce système de recommandation :</a:t>
            </a:r>
          </a:p>
          <a:p>
            <a:pPr marL="742950" lvl="1" indent="-285750" algn="just">
              <a:buFont typeface="Arial" panose="020B0604020202020204" pitchFamily="34" charset="0"/>
              <a:buChar char="•"/>
            </a:pPr>
            <a:r>
              <a:rPr lang="fr-FR" sz="1400" dirty="0">
                <a:latin typeface="Barlow Light" panose="00000400000000000000" pitchFamily="2" charset="0"/>
              </a:rPr>
              <a:t>Les données personnels clients (ex. âge, adresse …) </a:t>
            </a:r>
          </a:p>
          <a:p>
            <a:pPr marL="742950" lvl="1" indent="-285750" algn="just">
              <a:buFont typeface="Arial" panose="020B0604020202020204" pitchFamily="34" charset="0"/>
              <a:buChar char="•"/>
            </a:pPr>
            <a:r>
              <a:rPr lang="fr-FR" sz="1400" dirty="0">
                <a:latin typeface="Barlow Light" panose="00000400000000000000" pitchFamily="2" charset="0"/>
              </a:rPr>
              <a:t>L’historique d’achats ou d’activités (ex.  Visites du site internet, les achats, les recherches …)</a:t>
            </a:r>
          </a:p>
          <a:p>
            <a:pPr marL="742950" lvl="1" indent="-285750" algn="just">
              <a:buFont typeface="Arial" panose="020B0604020202020204" pitchFamily="34" charset="0"/>
              <a:buChar char="•"/>
            </a:pPr>
            <a:r>
              <a:rPr lang="fr-FR" sz="1400" dirty="0">
                <a:latin typeface="Barlow Light" panose="00000400000000000000" pitchFamily="2" charset="0"/>
              </a:rPr>
              <a:t>Des interactions (ex. commentaires des clients par rapport aux produits de l’entreprise ..)</a:t>
            </a:r>
          </a:p>
          <a:p>
            <a:pPr marL="742950" lvl="1" indent="-285750" algn="just">
              <a:buFont typeface="Arial" panose="020B0604020202020204" pitchFamily="34" charset="0"/>
              <a:buChar char="•"/>
            </a:pPr>
            <a:endParaRPr lang="fr-FR" sz="1400" dirty="0">
              <a:latin typeface="Barlow Light" panose="00000400000000000000" pitchFamily="2" charset="0"/>
            </a:endParaRPr>
          </a:p>
          <a:p>
            <a:pPr algn="just"/>
            <a:r>
              <a:rPr lang="fr-FR" sz="1400" dirty="0">
                <a:latin typeface="Barlow Light" panose="00000400000000000000" pitchFamily="2" charset="0"/>
              </a:rPr>
              <a:t>Ces données peuvent être transformées afin d’en extraire des indicateurs plus pertinents pour l’étude :</a:t>
            </a:r>
          </a:p>
          <a:p>
            <a:pPr marL="742950" lvl="1" indent="-285750" algn="just">
              <a:buFont typeface="Arial" panose="020B0604020202020204" pitchFamily="34" charset="0"/>
              <a:buChar char="•"/>
            </a:pPr>
            <a:r>
              <a:rPr lang="fr-FR" sz="1400" dirty="0">
                <a:latin typeface="Barlow Light" panose="00000400000000000000" pitchFamily="2" charset="0"/>
              </a:rPr>
              <a:t>Nombre d’achats lors d’une période précise</a:t>
            </a:r>
          </a:p>
          <a:p>
            <a:pPr marL="742950" lvl="1" indent="-285750" algn="just">
              <a:buFont typeface="Arial" panose="020B0604020202020204" pitchFamily="34" charset="0"/>
              <a:buChar char="•"/>
            </a:pPr>
            <a:r>
              <a:rPr lang="fr-FR" sz="1400" dirty="0">
                <a:latin typeface="Barlow Light" panose="00000400000000000000" pitchFamily="2" charset="0"/>
              </a:rPr>
              <a:t>Nombre de vues et/ou d’accès au site internet</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En plus de ces données, il est essentiel de prendre en compte le contexte de recommandation (ex. la saison, ou début/fin du mois car les gens auront plus tendance à vouloir investir quand il seront payés)</a:t>
            </a:r>
          </a:p>
        </p:txBody>
      </p:sp>
      <p:sp>
        <p:nvSpPr>
          <p:cNvPr id="7" name="ZoneTexte 6">
            <a:extLst>
              <a:ext uri="{FF2B5EF4-FFF2-40B4-BE49-F238E27FC236}">
                <a16:creationId xmlns:a16="http://schemas.microsoft.com/office/drawing/2014/main" id="{B3B8FCE0-4396-4CC9-A300-F8C02666BF5A}"/>
              </a:ext>
            </a:extLst>
          </p:cNvPr>
          <p:cNvSpPr txBox="1"/>
          <p:nvPr/>
        </p:nvSpPr>
        <p:spPr>
          <a:xfrm>
            <a:off x="241465" y="4702926"/>
            <a:ext cx="10421455" cy="166199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Développement du modèle</a:t>
            </a:r>
          </a:p>
          <a:p>
            <a:pPr algn="just"/>
            <a:endParaRPr lang="fr-FR" sz="1600" dirty="0">
              <a:solidFill>
                <a:schemeClr val="accent5">
                  <a:lumMod val="50000"/>
                </a:schemeClr>
              </a:solidFill>
              <a:latin typeface="Barlow Light" panose="00000400000000000000" pitchFamily="2" charset="0"/>
            </a:endParaRPr>
          </a:p>
          <a:p>
            <a:pPr algn="just"/>
            <a:r>
              <a:rPr lang="fr-FR" sz="1400" dirty="0">
                <a:latin typeface="Barlow Light" panose="00000400000000000000" pitchFamily="2" charset="0"/>
              </a:rPr>
              <a:t>Il existe 2 types d’algorithmes  pour créer un système de recommandation :</a:t>
            </a:r>
          </a:p>
          <a:p>
            <a:pPr marL="742950" lvl="1" indent="-285750" algn="just">
              <a:buFont typeface="Arial" panose="020B0604020202020204" pitchFamily="34" charset="0"/>
              <a:buChar char="•"/>
            </a:pPr>
            <a:r>
              <a:rPr lang="fr-FR" sz="1400" b="1" dirty="0">
                <a:latin typeface="Barlow Light" panose="00000400000000000000" pitchFamily="2" charset="0"/>
              </a:rPr>
              <a:t>Recommandation basée sur le contenu : </a:t>
            </a:r>
            <a:r>
              <a:rPr lang="fr-FR" sz="1400" dirty="0">
                <a:latin typeface="Barlow Light" panose="00000400000000000000" pitchFamily="2" charset="0"/>
              </a:rPr>
              <a:t>l’utilisateur se verra recommander des éléments semblables (au sens d’une mesure de similarité entre éléments) à ceux qu’il a préférés dans le passé.</a:t>
            </a:r>
          </a:p>
          <a:p>
            <a:pPr marL="742950" lvl="1" indent="-285750" algn="just">
              <a:buFont typeface="Arial" panose="020B0604020202020204" pitchFamily="34" charset="0"/>
              <a:buChar char="•"/>
            </a:pPr>
            <a:r>
              <a:rPr lang="fr-FR" sz="1400" b="1" dirty="0">
                <a:latin typeface="Barlow Light" panose="00000400000000000000" pitchFamily="2" charset="0"/>
              </a:rPr>
              <a:t>Le filtrage collaboratif : </a:t>
            </a:r>
            <a:r>
              <a:rPr lang="fr-FR" sz="1400" dirty="0">
                <a:latin typeface="Barlow Light" panose="00000400000000000000" pitchFamily="2" charset="0"/>
              </a:rPr>
              <a:t>l’utilisateur se verra recommander des éléments que d’autres utilisateurs ayant des goûts et des préférences similaires (au sens d’une similarité entre utilisateurs et éléments) ont aimé dans le passé.</a:t>
            </a:r>
          </a:p>
        </p:txBody>
      </p:sp>
    </p:spTree>
    <p:extLst>
      <p:ext uri="{BB962C8B-B14F-4D97-AF65-F5344CB8AC3E}">
        <p14:creationId xmlns:p14="http://schemas.microsoft.com/office/powerpoint/2010/main" val="261749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la stratégie de déploiement</a:t>
            </a:r>
          </a:p>
        </p:txBody>
      </p:sp>
      <p:pic>
        <p:nvPicPr>
          <p:cNvPr id="4" name="Image 3">
            <a:extLst>
              <a:ext uri="{FF2B5EF4-FFF2-40B4-BE49-F238E27FC236}">
                <a16:creationId xmlns:a16="http://schemas.microsoft.com/office/drawing/2014/main" id="{CF5F93A0-F5E2-4CCA-8478-9B7A03EC2F50}"/>
              </a:ext>
            </a:extLst>
          </p:cNvPr>
          <p:cNvPicPr>
            <a:picLocks noChangeAspect="1"/>
          </p:cNvPicPr>
          <p:nvPr/>
        </p:nvPicPr>
        <p:blipFill>
          <a:blip r:embed="rId3"/>
          <a:stretch>
            <a:fillRect/>
          </a:stretch>
        </p:blipFill>
        <p:spPr>
          <a:xfrm>
            <a:off x="2412401" y="1677223"/>
            <a:ext cx="7367197" cy="2726887"/>
          </a:xfrm>
          <a:prstGeom prst="rect">
            <a:avLst/>
          </a:prstGeom>
        </p:spPr>
      </p:pic>
      <p:sp>
        <p:nvSpPr>
          <p:cNvPr id="10" name="ZoneTexte 9">
            <a:extLst>
              <a:ext uri="{FF2B5EF4-FFF2-40B4-BE49-F238E27FC236}">
                <a16:creationId xmlns:a16="http://schemas.microsoft.com/office/drawing/2014/main" id="{415D4B0B-0F74-4F83-B265-9F09166C6912}"/>
              </a:ext>
            </a:extLst>
          </p:cNvPr>
          <p:cNvSpPr txBox="1"/>
          <p:nvPr/>
        </p:nvSpPr>
        <p:spPr>
          <a:xfrm>
            <a:off x="467096" y="4762120"/>
            <a:ext cx="11463600" cy="1631216"/>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Principe</a:t>
            </a:r>
          </a:p>
          <a:p>
            <a:pPr marL="285750" indent="-285750" algn="just">
              <a:buFont typeface="Wingdings" panose="05000000000000000000" pitchFamily="2" charset="2"/>
              <a:buChar char="ü"/>
            </a:pPr>
            <a:r>
              <a:rPr lang="fr-FR" sz="1400" dirty="0">
                <a:latin typeface="Barlow Light" panose="00000400000000000000" pitchFamily="2" charset="0"/>
              </a:rPr>
              <a:t>En se basant sur un échantillon de données, on construit une pipeline « Data </a:t>
            </a:r>
            <a:r>
              <a:rPr lang="fr-FR" sz="1400" dirty="0" err="1">
                <a:latin typeface="Barlow Light" panose="00000400000000000000" pitchFamily="2" charset="0"/>
              </a:rPr>
              <a:t>Prep</a:t>
            </a:r>
            <a:r>
              <a:rPr lang="fr-FR" sz="1400" dirty="0">
                <a:latin typeface="Barlow Light" panose="00000400000000000000" pitchFamily="2" charset="0"/>
              </a:rPr>
              <a:t> » qui va contenir l’ensemble des transformations à effectuer sur les données en plus de l’algorithme de recommandation.</a:t>
            </a:r>
          </a:p>
          <a:p>
            <a:pPr marL="285750" indent="-285750" algn="just">
              <a:buFont typeface="Wingdings" panose="05000000000000000000" pitchFamily="2" charset="2"/>
              <a:buChar char="ü"/>
            </a:pPr>
            <a:r>
              <a:rPr lang="fr-FR" sz="1400" dirty="0">
                <a:latin typeface="Barlow Light" panose="00000400000000000000" pitchFamily="2" charset="0"/>
              </a:rPr>
              <a:t>Cette pipeline sera ensuite généralisée pour les 4000 clients, avec une possibilité de customisation (choix des paramètres de l’algorithme par exemple …).</a:t>
            </a:r>
          </a:p>
          <a:p>
            <a:pPr marL="285750" indent="-285750" algn="just">
              <a:buFont typeface="Wingdings" panose="05000000000000000000" pitchFamily="2" charset="2"/>
              <a:buChar char="ü"/>
            </a:pPr>
            <a:r>
              <a:rPr lang="fr-FR" sz="1400" dirty="0">
                <a:latin typeface="Barlow Light" panose="00000400000000000000" pitchFamily="2" charset="0"/>
              </a:rPr>
              <a:t>La technique de déploiement utilisé sera « Modèle as-a-service » via une API qui communiquera avec l’application afin de fournir les prédictions.</a:t>
            </a:r>
          </a:p>
          <a:p>
            <a:pPr marL="285750" indent="-285750" algn="just">
              <a:buFont typeface="Wingdings" panose="05000000000000000000" pitchFamily="2" charset="2"/>
              <a:buChar char="ü"/>
            </a:pPr>
            <a:r>
              <a:rPr lang="fr-FR" sz="1400" dirty="0">
                <a:latin typeface="Barlow Light" panose="00000400000000000000" pitchFamily="2" charset="0"/>
              </a:rPr>
              <a:t>Pour une meilleure expérience utilisateur, il serait mieux de leur laisser le choix d’activer ou non la recommandation</a:t>
            </a:r>
          </a:p>
        </p:txBody>
      </p:sp>
    </p:spTree>
    <p:extLst>
      <p:ext uri="{BB962C8B-B14F-4D97-AF65-F5344CB8AC3E}">
        <p14:creationId xmlns:p14="http://schemas.microsoft.com/office/powerpoint/2010/main" val="2270873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Réentraînement du modèle</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5016758"/>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Pourquoi réentraîner ? </a:t>
            </a:r>
          </a:p>
          <a:p>
            <a:pPr algn="just"/>
            <a:endParaRPr lang="fr-FR" sz="1600" dirty="0">
              <a:solidFill>
                <a:schemeClr val="accent5">
                  <a:lumMod val="50000"/>
                </a:schemeClr>
              </a:solidFill>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Les entreprises peuvent avoir de nouveaux clients comme ils peuvent en perdre. Un réentraînement des modèles s’impose dans ce cas.</a:t>
            </a:r>
          </a:p>
          <a:p>
            <a:pPr marL="285750" indent="-285750" algn="just">
              <a:buFont typeface="Arial" panose="020B0604020202020204" pitchFamily="34" charset="0"/>
              <a:buChar char="•"/>
            </a:pPr>
            <a:r>
              <a:rPr lang="fr-FR" sz="1600" dirty="0">
                <a:latin typeface="Barlow Light" panose="00000400000000000000" pitchFamily="2" charset="0"/>
              </a:rPr>
              <a:t>Il y a un risque de recommander de vieux produits</a:t>
            </a:r>
          </a:p>
          <a:p>
            <a:pPr marL="285750" indent="-285750" algn="just">
              <a:buFont typeface="Arial" panose="020B0604020202020204" pitchFamily="34" charset="0"/>
              <a:buChar char="•"/>
            </a:pPr>
            <a:r>
              <a:rPr lang="fr-FR" sz="1600" dirty="0">
                <a:latin typeface="Barlow Light" panose="00000400000000000000" pitchFamily="2" charset="0"/>
              </a:rPr>
              <a:t>Les comportements des gens risquent de changer</a:t>
            </a:r>
          </a:p>
          <a:p>
            <a:pPr lvl="1" algn="just"/>
            <a:endParaRPr lang="fr-FR" sz="1600" dirty="0">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Quand réentraîner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en fonction du temps :  </a:t>
            </a:r>
            <a:r>
              <a:rPr lang="fr-FR" sz="1600" dirty="0">
                <a:latin typeface="Barlow Light" panose="00000400000000000000" pitchFamily="2" charset="0"/>
              </a:rPr>
              <a:t>la fréquence du réentraînement dépendra du use case (à discuter avec les utilisateurs). Cette fréquence doit prendre en compte la nature des données de chaque client ainsi que ces objectifs business.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suite à une dégradation de performance : </a:t>
            </a:r>
            <a:r>
              <a:rPr lang="fr-FR" sz="1600" dirty="0">
                <a:latin typeface="Barlow Light" panose="00000400000000000000" pitchFamily="2" charset="0"/>
              </a:rPr>
              <a:t>Cette approche implique l’existence d’un système de monitoring, qui exploite à la fois la puissance des métriques réalité « terrain » ou du data drift, qui tous les deux marchent très bien dans cet exemple.</a:t>
            </a:r>
          </a:p>
          <a:p>
            <a:pPr algn="just"/>
            <a:endParaRPr lang="fr-FR" sz="1600" dirty="0">
              <a:latin typeface="Barlow Light" panose="00000400000000000000" pitchFamily="2" charset="0"/>
            </a:endParaRPr>
          </a:p>
          <a:p>
            <a:pPr algn="just"/>
            <a:endParaRPr lang="fr-FR" sz="1600" dirty="0">
              <a:latin typeface="Barlow Light" panose="00000400000000000000" pitchFamily="2" charset="0"/>
            </a:endParaRPr>
          </a:p>
          <a:p>
            <a:pPr algn="just"/>
            <a:r>
              <a:rPr lang="fr-FR" sz="1600" dirty="0">
                <a:latin typeface="Barlow Light" panose="00000400000000000000" pitchFamily="2" charset="0"/>
              </a:rPr>
              <a:t>Il est difficile de maintenir 4000 modèles à la fois et donc l’utilisation d’une pipeline d’entraînement continu (CT)  est fortement recommandée. Pour une meilleure expérience utilisateur, il serait mieux de leur laisser le choix d’activer ou non manuellement la pipeline d’entraînement continu.</a:t>
            </a:r>
          </a:p>
        </p:txBody>
      </p:sp>
    </p:spTree>
    <p:extLst>
      <p:ext uri="{BB962C8B-B14F-4D97-AF65-F5344CB8AC3E}">
        <p14:creationId xmlns:p14="http://schemas.microsoft.com/office/powerpoint/2010/main" val="4138207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Monitoring des performances</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3539430"/>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Métrique de monitoring </a:t>
            </a:r>
          </a:p>
          <a:p>
            <a:pPr algn="just"/>
            <a:endParaRPr lang="fr-FR" sz="1600" dirty="0">
              <a:solidFill>
                <a:schemeClr val="accent5">
                  <a:lumMod val="50000"/>
                </a:schemeClr>
              </a:solidFill>
              <a:latin typeface="Barlow Light" panose="00000400000000000000" pitchFamily="2" charset="0"/>
            </a:endParaRPr>
          </a:p>
          <a:p>
            <a:pPr algn="just"/>
            <a:r>
              <a:rPr lang="fr-FR" sz="1600" dirty="0">
                <a:latin typeface="Barlow Light" panose="00000400000000000000" pitchFamily="2" charset="0"/>
              </a:rPr>
              <a:t>La métrique à utiliser dans ce cas est la réalité « terrain » qui peut se résumer en deux informations :</a:t>
            </a:r>
          </a:p>
          <a:p>
            <a:pPr marL="742950" lvl="1" indent="-285750" algn="just">
              <a:buFont typeface="Arial" panose="020B0604020202020204" pitchFamily="34" charset="0"/>
              <a:buChar char="•"/>
            </a:pPr>
            <a:r>
              <a:rPr lang="fr-FR" sz="1600" dirty="0">
                <a:latin typeface="Barlow Light" panose="00000400000000000000" pitchFamily="2" charset="0"/>
              </a:rPr>
              <a:t>L’interaction du client avec le produit recommandé </a:t>
            </a:r>
          </a:p>
          <a:p>
            <a:pPr marL="742950" lvl="1" indent="-285750" algn="just">
              <a:buFont typeface="Arial" panose="020B0604020202020204" pitchFamily="34" charset="0"/>
              <a:buChar char="•"/>
            </a:pPr>
            <a:r>
              <a:rPr lang="fr-FR" sz="1600" dirty="0">
                <a:latin typeface="Barlow Light" panose="00000400000000000000" pitchFamily="2" charset="0"/>
              </a:rPr>
              <a:t>Si oui ou non le client a commandé le produit</a:t>
            </a:r>
          </a:p>
          <a:p>
            <a:pPr algn="just"/>
            <a:r>
              <a:rPr lang="fr-FR" sz="1600" dirty="0">
                <a:latin typeface="Barlow Light" panose="00000400000000000000" pitchFamily="2" charset="0"/>
              </a:rPr>
              <a:t>Ces informations peuvent être remontées sous forme de KPIs dans des </a:t>
            </a:r>
            <a:r>
              <a:rPr lang="fr-FR" sz="1600" dirty="0" err="1">
                <a:latin typeface="Barlow Light" panose="00000400000000000000" pitchFamily="2" charset="0"/>
              </a:rPr>
              <a:t>dashboards</a:t>
            </a:r>
            <a:r>
              <a:rPr lang="fr-FR" sz="1600" dirty="0">
                <a:latin typeface="Barlow Light" panose="00000400000000000000" pitchFamily="2" charset="0"/>
              </a:rPr>
              <a:t> et communiquées au entreprises.</a:t>
            </a:r>
          </a:p>
          <a:p>
            <a:pPr algn="just"/>
            <a:endParaRPr lang="fr-FR" sz="1600" dirty="0">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Monitoring global </a:t>
            </a:r>
          </a:p>
          <a:p>
            <a:pPr algn="just"/>
            <a:endParaRPr lang="fr-FR" sz="1600" dirty="0">
              <a:solidFill>
                <a:schemeClr val="accent5">
                  <a:lumMod val="50000"/>
                </a:schemeClr>
              </a:solidFill>
              <a:latin typeface="Barlow Light" panose="00000400000000000000" pitchFamily="2" charset="0"/>
            </a:endParaRPr>
          </a:p>
          <a:p>
            <a:pPr algn="just"/>
            <a:r>
              <a:rPr lang="fr-FR" sz="1600" i="1" dirty="0" err="1">
                <a:latin typeface="Barlow Light" panose="00000400000000000000" pitchFamily="2" charset="0"/>
              </a:rPr>
              <a:t>MarketCloud</a:t>
            </a:r>
            <a:r>
              <a:rPr lang="fr-FR" sz="1600" i="1" dirty="0">
                <a:latin typeface="Barlow Light" panose="00000400000000000000" pitchFamily="2" charset="0"/>
              </a:rPr>
              <a:t> </a:t>
            </a:r>
            <a:r>
              <a:rPr lang="fr-FR" sz="1600" dirty="0">
                <a:latin typeface="Barlow Light" panose="00000400000000000000" pitchFamily="2" charset="0"/>
              </a:rPr>
              <a:t>peut aussi monitorer la performance  de tous les modèles à la fois. En effet, si plusieurs entreprise désactivent les recommandations c’est un bon indicateur qu’ils n’en sont pas satisfaits.</a:t>
            </a:r>
          </a:p>
          <a:p>
            <a:pPr algn="just"/>
            <a:endParaRPr lang="fr-FR" sz="1600" dirty="0">
              <a:solidFill>
                <a:schemeClr val="accent5">
                  <a:lumMod val="50000"/>
                </a:schemeClr>
              </a:solidFill>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p:txBody>
      </p:sp>
    </p:spTree>
    <p:extLst>
      <p:ext uri="{BB962C8B-B14F-4D97-AF65-F5344CB8AC3E}">
        <p14:creationId xmlns:p14="http://schemas.microsoft.com/office/powerpoint/2010/main" val="225235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normAutofit/>
          </a:bodyPr>
          <a:lstStyle/>
          <a:p>
            <a:r>
              <a:rPr lang="fr-FR" dirty="0"/>
              <a:t>Fifa Data</a:t>
            </a:r>
          </a:p>
          <a:p>
            <a:endParaRPr lang="fr-FR" dirty="0"/>
          </a:p>
          <a:p>
            <a:pPr>
              <a:lnSpc>
                <a:spcPct val="100000"/>
              </a:lnSpc>
            </a:pPr>
            <a:r>
              <a:rPr lang="fr-FR" dirty="0" err="1">
                <a:solidFill>
                  <a:schemeClr val="bg2"/>
                </a:solidFill>
              </a:rPr>
              <a:t>Fbref</a:t>
            </a:r>
            <a:r>
              <a:rPr lang="fr-FR" dirty="0">
                <a:solidFill>
                  <a:schemeClr val="bg2"/>
                </a:solidFill>
              </a:rPr>
              <a:t> Data</a:t>
            </a:r>
          </a:p>
          <a:p>
            <a:pPr>
              <a:lnSpc>
                <a:spcPct val="100000"/>
              </a:lnSpc>
            </a:pPr>
            <a:endParaRPr lang="fr-FR" dirty="0">
              <a:solidFill>
                <a:schemeClr val="bg2"/>
              </a:solidFill>
            </a:endParaRPr>
          </a:p>
          <a:p>
            <a:pPr>
              <a:lnSpc>
                <a:spcPct val="100000"/>
              </a:lnSpc>
            </a:pPr>
            <a:r>
              <a:rPr lang="fr-FR" dirty="0" err="1">
                <a:solidFill>
                  <a:schemeClr val="bg2"/>
                </a:solidFill>
              </a:rPr>
              <a:t>Whoscored</a:t>
            </a:r>
            <a:r>
              <a:rPr lang="fr-FR" dirty="0">
                <a:solidFill>
                  <a:schemeClr val="bg2"/>
                </a:solidFill>
              </a:rPr>
              <a:t> Data</a:t>
            </a:r>
          </a:p>
          <a:p>
            <a:endParaRPr lang="fr-FR" dirty="0">
              <a:solidFill>
                <a:schemeClr val="bg2"/>
              </a:solidFill>
            </a:endParaRPr>
          </a:p>
        </p:txBody>
      </p:sp>
    </p:spTree>
    <p:extLst>
      <p:ext uri="{BB962C8B-B14F-4D97-AF65-F5344CB8AC3E}">
        <p14:creationId xmlns:p14="http://schemas.microsoft.com/office/powerpoint/2010/main" val="1905704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solidFill>
                  <a:schemeClr val="bg2"/>
                </a:solidFill>
              </a:rPr>
              <a:t>Les composantes du MLOps</a:t>
            </a:r>
          </a:p>
          <a:p>
            <a:endParaRPr lang="fr-FR" dirty="0">
              <a:solidFill>
                <a:schemeClr val="bg2"/>
              </a:solidFill>
            </a:endParaRPr>
          </a:p>
          <a:p>
            <a:r>
              <a:rPr lang="fr-FR" dirty="0">
                <a:solidFill>
                  <a:schemeClr val="bg2"/>
                </a:solidFill>
              </a:rPr>
              <a:t>Exemple d’application</a:t>
            </a:r>
          </a:p>
          <a:p>
            <a:endParaRPr lang="fr-FR" dirty="0">
              <a:solidFill>
                <a:schemeClr val="bg2"/>
              </a:solidFill>
            </a:endParaRPr>
          </a:p>
          <a:p>
            <a:r>
              <a:rPr lang="fr-FR" dirty="0"/>
              <a:t>Conclusion</a:t>
            </a:r>
          </a:p>
        </p:txBody>
      </p:sp>
    </p:spTree>
    <p:extLst>
      <p:ext uri="{BB962C8B-B14F-4D97-AF65-F5344CB8AC3E}">
        <p14:creationId xmlns:p14="http://schemas.microsoft.com/office/powerpoint/2010/main" val="593714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 vaut le MLOps aujourd’hui ?</a:t>
            </a:r>
          </a:p>
        </p:txBody>
      </p:sp>
      <p:pic>
        <p:nvPicPr>
          <p:cNvPr id="2" name="Image 1">
            <a:extLst>
              <a:ext uri="{FF2B5EF4-FFF2-40B4-BE49-F238E27FC236}">
                <a16:creationId xmlns:a16="http://schemas.microsoft.com/office/drawing/2014/main" id="{A33E400E-41F0-4A42-AFA2-BD66845A9308}"/>
              </a:ext>
            </a:extLst>
          </p:cNvPr>
          <p:cNvPicPr>
            <a:picLocks noChangeAspect="1"/>
          </p:cNvPicPr>
          <p:nvPr/>
        </p:nvPicPr>
        <p:blipFill rotWithShape="1">
          <a:blip r:embed="rId3"/>
          <a:srcRect r="604" b="4756"/>
          <a:stretch/>
        </p:blipFill>
        <p:spPr>
          <a:xfrm flipH="1">
            <a:off x="872771" y="2330605"/>
            <a:ext cx="2442746" cy="1882476"/>
          </a:xfrm>
          <a:prstGeom prst="rect">
            <a:avLst/>
          </a:prstGeom>
        </p:spPr>
      </p:pic>
      <p:sp>
        <p:nvSpPr>
          <p:cNvPr id="3" name="ZoneTexte 2">
            <a:extLst>
              <a:ext uri="{FF2B5EF4-FFF2-40B4-BE49-F238E27FC236}">
                <a16:creationId xmlns:a16="http://schemas.microsoft.com/office/drawing/2014/main" id="{F9724434-B63F-4D30-A586-4A4A2E57C54E}"/>
              </a:ext>
            </a:extLst>
          </p:cNvPr>
          <p:cNvSpPr txBox="1"/>
          <p:nvPr/>
        </p:nvSpPr>
        <p:spPr>
          <a:xfrm>
            <a:off x="534837" y="4226151"/>
            <a:ext cx="3019691" cy="584775"/>
          </a:xfrm>
          <a:prstGeom prst="rect">
            <a:avLst/>
          </a:prstGeom>
          <a:noFill/>
        </p:spPr>
        <p:txBody>
          <a:bodyPr wrap="square" rtlCol="0">
            <a:spAutoFit/>
          </a:bodyPr>
          <a:lstStyle/>
          <a:p>
            <a:pPr algn="ctr"/>
            <a:r>
              <a:rPr lang="fr-FR" sz="1600" dirty="0">
                <a:latin typeface="Barlow Light" panose="00000400000000000000" pitchFamily="2" charset="0"/>
              </a:rPr>
              <a:t>Une multitude d’outils dans le marché </a:t>
            </a:r>
          </a:p>
        </p:txBody>
      </p:sp>
      <p:pic>
        <p:nvPicPr>
          <p:cNvPr id="4" name="Image 3">
            <a:extLst>
              <a:ext uri="{FF2B5EF4-FFF2-40B4-BE49-F238E27FC236}">
                <a16:creationId xmlns:a16="http://schemas.microsoft.com/office/drawing/2014/main" id="{A1E03E4B-74F3-476D-9578-2284ED058C6B}"/>
              </a:ext>
            </a:extLst>
          </p:cNvPr>
          <p:cNvPicPr>
            <a:picLocks noChangeAspect="1"/>
          </p:cNvPicPr>
          <p:nvPr/>
        </p:nvPicPr>
        <p:blipFill>
          <a:blip r:embed="rId4"/>
          <a:stretch>
            <a:fillRect/>
          </a:stretch>
        </p:blipFill>
        <p:spPr>
          <a:xfrm>
            <a:off x="4432054" y="2324537"/>
            <a:ext cx="2524508" cy="1897627"/>
          </a:xfrm>
          <a:prstGeom prst="rect">
            <a:avLst/>
          </a:prstGeom>
        </p:spPr>
      </p:pic>
      <p:sp>
        <p:nvSpPr>
          <p:cNvPr id="17" name="ZoneTexte 16">
            <a:extLst>
              <a:ext uri="{FF2B5EF4-FFF2-40B4-BE49-F238E27FC236}">
                <a16:creationId xmlns:a16="http://schemas.microsoft.com/office/drawing/2014/main" id="{4F77E9DF-C40B-4755-B843-799D702D3785}"/>
              </a:ext>
            </a:extLst>
          </p:cNvPr>
          <p:cNvSpPr txBox="1"/>
          <p:nvPr/>
        </p:nvSpPr>
        <p:spPr>
          <a:xfrm>
            <a:off x="4218580" y="4261913"/>
            <a:ext cx="3019691" cy="830997"/>
          </a:xfrm>
          <a:prstGeom prst="rect">
            <a:avLst/>
          </a:prstGeom>
          <a:noFill/>
        </p:spPr>
        <p:txBody>
          <a:bodyPr wrap="square" rtlCol="0">
            <a:spAutoFit/>
          </a:bodyPr>
          <a:lstStyle/>
          <a:p>
            <a:pPr algn="ctr"/>
            <a:r>
              <a:rPr lang="fr-FR" sz="1600" dirty="0">
                <a:latin typeface="Barlow Light" panose="00000400000000000000" pitchFamily="2" charset="0"/>
              </a:rPr>
              <a:t>Trop d’attentes pour une technologie qui vient de voir le jour</a:t>
            </a:r>
          </a:p>
        </p:txBody>
      </p:sp>
      <p:sp>
        <p:nvSpPr>
          <p:cNvPr id="18" name="Rectangle 17">
            <a:extLst>
              <a:ext uri="{FF2B5EF4-FFF2-40B4-BE49-F238E27FC236}">
                <a16:creationId xmlns:a16="http://schemas.microsoft.com/office/drawing/2014/main" id="{20BF4102-805A-4C11-9AF5-C2CA0E78BB74}"/>
              </a:ext>
            </a:extLst>
          </p:cNvPr>
          <p:cNvSpPr/>
          <p:nvPr/>
        </p:nvSpPr>
        <p:spPr>
          <a:xfrm>
            <a:off x="5361866" y="3433937"/>
            <a:ext cx="236323" cy="4806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solidFill>
                <a:schemeClr val="tx1"/>
              </a:solidFill>
            </a:endParaRPr>
          </a:p>
        </p:txBody>
      </p:sp>
      <p:pic>
        <p:nvPicPr>
          <p:cNvPr id="19" name="Image 18">
            <a:extLst>
              <a:ext uri="{FF2B5EF4-FFF2-40B4-BE49-F238E27FC236}">
                <a16:creationId xmlns:a16="http://schemas.microsoft.com/office/drawing/2014/main" id="{D2C62AFC-BB4D-4F48-B5A5-CF57712E6FBF}"/>
              </a:ext>
            </a:extLst>
          </p:cNvPr>
          <p:cNvPicPr>
            <a:picLocks noChangeAspect="1"/>
          </p:cNvPicPr>
          <p:nvPr/>
        </p:nvPicPr>
        <p:blipFill>
          <a:blip r:embed="rId5"/>
          <a:stretch>
            <a:fillRect/>
          </a:stretch>
        </p:blipFill>
        <p:spPr>
          <a:xfrm>
            <a:off x="8126429" y="2403019"/>
            <a:ext cx="2792610" cy="1810062"/>
          </a:xfrm>
          <a:prstGeom prst="rect">
            <a:avLst/>
          </a:prstGeom>
        </p:spPr>
      </p:pic>
      <p:sp>
        <p:nvSpPr>
          <p:cNvPr id="20" name="ZoneTexte 19">
            <a:extLst>
              <a:ext uri="{FF2B5EF4-FFF2-40B4-BE49-F238E27FC236}">
                <a16:creationId xmlns:a16="http://schemas.microsoft.com/office/drawing/2014/main" id="{38F63B00-020D-459D-AD89-557397CC95C0}"/>
              </a:ext>
            </a:extLst>
          </p:cNvPr>
          <p:cNvSpPr txBox="1"/>
          <p:nvPr/>
        </p:nvSpPr>
        <p:spPr>
          <a:xfrm>
            <a:off x="7902323" y="4261913"/>
            <a:ext cx="3739432" cy="830997"/>
          </a:xfrm>
          <a:prstGeom prst="rect">
            <a:avLst/>
          </a:prstGeom>
          <a:noFill/>
        </p:spPr>
        <p:txBody>
          <a:bodyPr wrap="square" rtlCol="0">
            <a:spAutoFit/>
          </a:bodyPr>
          <a:lstStyle/>
          <a:p>
            <a:pPr algn="ctr"/>
            <a:r>
              <a:rPr lang="fr-FR" sz="1600" dirty="0">
                <a:latin typeface="Barlow Light" panose="00000400000000000000" pitchFamily="2" charset="0"/>
              </a:rPr>
              <a:t>Beaucoup d’entreprises entreprennent des process MLOps très sophistiqués alors qu’ils n’ont pas d’expertise Data/ML</a:t>
            </a:r>
          </a:p>
        </p:txBody>
      </p:sp>
      <p:sp>
        <p:nvSpPr>
          <p:cNvPr id="22" name="ZoneTexte 21">
            <a:extLst>
              <a:ext uri="{FF2B5EF4-FFF2-40B4-BE49-F238E27FC236}">
                <a16:creationId xmlns:a16="http://schemas.microsoft.com/office/drawing/2014/main" id="{B08C76A3-78B9-46E5-982C-5CB91F9984B1}"/>
              </a:ext>
            </a:extLst>
          </p:cNvPr>
          <p:cNvSpPr txBox="1"/>
          <p:nvPr/>
        </p:nvSpPr>
        <p:spPr>
          <a:xfrm>
            <a:off x="923629" y="5693082"/>
            <a:ext cx="10103003" cy="830997"/>
          </a:xfrm>
          <a:prstGeom prst="rect">
            <a:avLst/>
          </a:prstGeom>
          <a:noFill/>
        </p:spPr>
        <p:txBody>
          <a:bodyPr wrap="square" rtlCol="0">
            <a:spAutoFit/>
          </a:bodyPr>
          <a:lstStyle/>
          <a:p>
            <a:pPr algn="ctr"/>
            <a:r>
              <a:rPr lang="fr-FR" sz="2400" dirty="0">
                <a:latin typeface="Barlow Light" panose="00000400000000000000" pitchFamily="2" charset="0"/>
              </a:rPr>
              <a:t>Le MLOps est « désordonné » … mais c’est attendu. C’est une nécessité qui vient en réponse à une vraie problématique</a:t>
            </a:r>
          </a:p>
        </p:txBody>
      </p:sp>
    </p:spTree>
    <p:extLst>
      <p:ext uri="{BB962C8B-B14F-4D97-AF65-F5344CB8AC3E}">
        <p14:creationId xmlns:p14="http://schemas.microsoft.com/office/powerpoint/2010/main" val="1030607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Quelles solutions nous rapporte le MLOps ?</a:t>
            </a:r>
          </a:p>
        </p:txBody>
      </p:sp>
      <p:sp>
        <p:nvSpPr>
          <p:cNvPr id="5" name="ZoneTexte 4">
            <a:extLst>
              <a:ext uri="{FF2B5EF4-FFF2-40B4-BE49-F238E27FC236}">
                <a16:creationId xmlns:a16="http://schemas.microsoft.com/office/drawing/2014/main" id="{3915344F-9402-487E-846C-6C0CB32C4AD7}"/>
              </a:ext>
            </a:extLst>
          </p:cNvPr>
          <p:cNvSpPr txBox="1"/>
          <p:nvPr/>
        </p:nvSpPr>
        <p:spPr>
          <a:xfrm>
            <a:off x="546785" y="3166531"/>
            <a:ext cx="2142066" cy="861774"/>
          </a:xfrm>
          <a:prstGeom prst="rect">
            <a:avLst/>
          </a:prstGeom>
          <a:noFill/>
        </p:spPr>
        <p:txBody>
          <a:bodyPr wrap="square" rtlCol="0">
            <a:spAutoFit/>
          </a:bodyPr>
          <a:lstStyle/>
          <a:p>
            <a:pPr algn="ctr"/>
            <a:r>
              <a:rPr lang="fr-FR" sz="1200" dirty="0">
                <a:latin typeface="Barlow Light" panose="00000400000000000000" pitchFamily="2" charset="0"/>
              </a:rPr>
              <a:t>Amélioration de la collabo</a:t>
            </a:r>
            <a:r>
              <a:rPr lang="fr-FR" sz="1400" dirty="0">
                <a:latin typeface="Barlow Light" panose="00000400000000000000" pitchFamily="2" charset="0"/>
              </a:rPr>
              <a:t>r</a:t>
            </a:r>
            <a:r>
              <a:rPr lang="fr-FR" sz="1200" dirty="0">
                <a:latin typeface="Barlow Light" panose="00000400000000000000" pitchFamily="2" charset="0"/>
              </a:rPr>
              <a:t>ation entre les équipes de développement et de data science </a:t>
            </a:r>
          </a:p>
        </p:txBody>
      </p:sp>
      <p:sp>
        <p:nvSpPr>
          <p:cNvPr id="7" name="ZoneTexte 6">
            <a:extLst>
              <a:ext uri="{FF2B5EF4-FFF2-40B4-BE49-F238E27FC236}">
                <a16:creationId xmlns:a16="http://schemas.microsoft.com/office/drawing/2014/main" id="{D291EB4E-5C5D-4CCC-8452-8F21BCBD99C0}"/>
              </a:ext>
            </a:extLst>
          </p:cNvPr>
          <p:cNvSpPr txBox="1"/>
          <p:nvPr/>
        </p:nvSpPr>
        <p:spPr>
          <a:xfrm>
            <a:off x="4770966" y="3281156"/>
            <a:ext cx="2142066" cy="461665"/>
          </a:xfrm>
          <a:prstGeom prst="rect">
            <a:avLst/>
          </a:prstGeom>
          <a:noFill/>
        </p:spPr>
        <p:txBody>
          <a:bodyPr wrap="square" rtlCol="0">
            <a:spAutoFit/>
          </a:bodyPr>
          <a:lstStyle/>
          <a:p>
            <a:pPr algn="ctr"/>
            <a:r>
              <a:rPr lang="fr-FR" sz="1200" dirty="0">
                <a:latin typeface="Barlow Light" panose="00000400000000000000" pitchFamily="2" charset="0"/>
              </a:rPr>
              <a:t>Amélioration de la qualité et de la fiabilité des modèles </a:t>
            </a:r>
          </a:p>
        </p:txBody>
      </p:sp>
      <p:sp>
        <p:nvSpPr>
          <p:cNvPr id="10" name="ZoneTexte 9">
            <a:extLst>
              <a:ext uri="{FF2B5EF4-FFF2-40B4-BE49-F238E27FC236}">
                <a16:creationId xmlns:a16="http://schemas.microsoft.com/office/drawing/2014/main" id="{2774186D-83BD-4487-9809-F23B502EAC4C}"/>
              </a:ext>
            </a:extLst>
          </p:cNvPr>
          <p:cNvSpPr txBox="1"/>
          <p:nvPr/>
        </p:nvSpPr>
        <p:spPr>
          <a:xfrm>
            <a:off x="8995147" y="3281155"/>
            <a:ext cx="2142066" cy="461665"/>
          </a:xfrm>
          <a:prstGeom prst="rect">
            <a:avLst/>
          </a:prstGeom>
          <a:noFill/>
        </p:spPr>
        <p:txBody>
          <a:bodyPr wrap="square" rtlCol="0">
            <a:spAutoFit/>
          </a:bodyPr>
          <a:lstStyle/>
          <a:p>
            <a:pPr algn="ctr"/>
            <a:r>
              <a:rPr lang="fr-FR" sz="1200" dirty="0">
                <a:latin typeface="Barlow Light" panose="00000400000000000000" pitchFamily="2" charset="0"/>
              </a:rPr>
              <a:t>Gestion efficace des versions et des mises à jour </a:t>
            </a:r>
          </a:p>
        </p:txBody>
      </p:sp>
      <p:sp>
        <p:nvSpPr>
          <p:cNvPr id="14" name="ZoneTexte 13">
            <a:extLst>
              <a:ext uri="{FF2B5EF4-FFF2-40B4-BE49-F238E27FC236}">
                <a16:creationId xmlns:a16="http://schemas.microsoft.com/office/drawing/2014/main" id="{95E20A17-202E-47F0-8CC0-C505EDAB8E27}"/>
              </a:ext>
            </a:extLst>
          </p:cNvPr>
          <p:cNvSpPr txBox="1"/>
          <p:nvPr/>
        </p:nvSpPr>
        <p:spPr>
          <a:xfrm>
            <a:off x="2671231" y="5427765"/>
            <a:ext cx="2142066" cy="276999"/>
          </a:xfrm>
          <a:prstGeom prst="rect">
            <a:avLst/>
          </a:prstGeom>
          <a:noFill/>
        </p:spPr>
        <p:txBody>
          <a:bodyPr wrap="square" rtlCol="0">
            <a:spAutoFit/>
          </a:bodyPr>
          <a:lstStyle/>
          <a:p>
            <a:pPr algn="ctr"/>
            <a:r>
              <a:rPr lang="fr-FR" sz="1200" dirty="0">
                <a:latin typeface="Barlow Light" panose="00000400000000000000" pitchFamily="2" charset="0"/>
              </a:rPr>
              <a:t>Scalabilité et flexibilité </a:t>
            </a:r>
          </a:p>
        </p:txBody>
      </p:sp>
      <p:sp>
        <p:nvSpPr>
          <p:cNvPr id="16" name="ZoneTexte 15">
            <a:extLst>
              <a:ext uri="{FF2B5EF4-FFF2-40B4-BE49-F238E27FC236}">
                <a16:creationId xmlns:a16="http://schemas.microsoft.com/office/drawing/2014/main" id="{4F966192-C7EE-47A9-8C9A-C1A475D5179E}"/>
              </a:ext>
            </a:extLst>
          </p:cNvPr>
          <p:cNvSpPr txBox="1"/>
          <p:nvPr/>
        </p:nvSpPr>
        <p:spPr>
          <a:xfrm>
            <a:off x="6913032" y="5335431"/>
            <a:ext cx="2142066" cy="461665"/>
          </a:xfrm>
          <a:prstGeom prst="rect">
            <a:avLst/>
          </a:prstGeom>
          <a:noFill/>
        </p:spPr>
        <p:txBody>
          <a:bodyPr wrap="square" rtlCol="0">
            <a:spAutoFit/>
          </a:bodyPr>
          <a:lstStyle/>
          <a:p>
            <a:pPr algn="ctr"/>
            <a:r>
              <a:rPr lang="fr-FR" sz="1200" dirty="0">
                <a:latin typeface="Barlow Light" panose="00000400000000000000" pitchFamily="2" charset="0"/>
              </a:rPr>
              <a:t>Gérer la dépendance des données et du business </a:t>
            </a:r>
          </a:p>
        </p:txBody>
      </p:sp>
      <p:pic>
        <p:nvPicPr>
          <p:cNvPr id="2" name="Image 1">
            <a:extLst>
              <a:ext uri="{FF2B5EF4-FFF2-40B4-BE49-F238E27FC236}">
                <a16:creationId xmlns:a16="http://schemas.microsoft.com/office/drawing/2014/main" id="{7BD8D958-2E66-408C-B2A1-B19B19C87FF7}"/>
              </a:ext>
            </a:extLst>
          </p:cNvPr>
          <p:cNvPicPr>
            <a:picLocks noChangeAspect="1"/>
          </p:cNvPicPr>
          <p:nvPr/>
        </p:nvPicPr>
        <p:blipFill>
          <a:blip r:embed="rId3"/>
          <a:stretch>
            <a:fillRect/>
          </a:stretch>
        </p:blipFill>
        <p:spPr>
          <a:xfrm>
            <a:off x="932018" y="1909555"/>
            <a:ext cx="1371600" cy="1371600"/>
          </a:xfrm>
          <a:prstGeom prst="rect">
            <a:avLst/>
          </a:prstGeom>
        </p:spPr>
      </p:pic>
      <p:pic>
        <p:nvPicPr>
          <p:cNvPr id="3" name="Image 2">
            <a:extLst>
              <a:ext uri="{FF2B5EF4-FFF2-40B4-BE49-F238E27FC236}">
                <a16:creationId xmlns:a16="http://schemas.microsoft.com/office/drawing/2014/main" id="{EE3C8510-1DD8-4090-A690-3668E83E359D}"/>
              </a:ext>
            </a:extLst>
          </p:cNvPr>
          <p:cNvPicPr>
            <a:picLocks noChangeAspect="1"/>
          </p:cNvPicPr>
          <p:nvPr/>
        </p:nvPicPr>
        <p:blipFill>
          <a:blip r:embed="rId4"/>
          <a:stretch>
            <a:fillRect/>
          </a:stretch>
        </p:blipFill>
        <p:spPr>
          <a:xfrm>
            <a:off x="5156199" y="1850660"/>
            <a:ext cx="1371600" cy="1371600"/>
          </a:xfrm>
          <a:prstGeom prst="rect">
            <a:avLst/>
          </a:prstGeom>
        </p:spPr>
      </p:pic>
      <p:pic>
        <p:nvPicPr>
          <p:cNvPr id="4" name="Image 3">
            <a:extLst>
              <a:ext uri="{FF2B5EF4-FFF2-40B4-BE49-F238E27FC236}">
                <a16:creationId xmlns:a16="http://schemas.microsoft.com/office/drawing/2014/main" id="{CFF9CD64-D98A-4089-B57D-C0899EB3A627}"/>
              </a:ext>
            </a:extLst>
          </p:cNvPr>
          <p:cNvPicPr>
            <a:picLocks noChangeAspect="1"/>
          </p:cNvPicPr>
          <p:nvPr/>
        </p:nvPicPr>
        <p:blipFill>
          <a:blip r:embed="rId5"/>
          <a:stretch>
            <a:fillRect/>
          </a:stretch>
        </p:blipFill>
        <p:spPr>
          <a:xfrm>
            <a:off x="9380380" y="1909555"/>
            <a:ext cx="1371600" cy="1371600"/>
          </a:xfrm>
          <a:prstGeom prst="rect">
            <a:avLst/>
          </a:prstGeom>
        </p:spPr>
      </p:pic>
      <p:pic>
        <p:nvPicPr>
          <p:cNvPr id="17" name="Image 16">
            <a:extLst>
              <a:ext uri="{FF2B5EF4-FFF2-40B4-BE49-F238E27FC236}">
                <a16:creationId xmlns:a16="http://schemas.microsoft.com/office/drawing/2014/main" id="{804E2A94-DE85-466E-BEBE-5F4B7111801B}"/>
              </a:ext>
            </a:extLst>
          </p:cNvPr>
          <p:cNvPicPr>
            <a:picLocks noChangeAspect="1"/>
          </p:cNvPicPr>
          <p:nvPr/>
        </p:nvPicPr>
        <p:blipFill>
          <a:blip r:embed="rId6"/>
          <a:stretch>
            <a:fillRect/>
          </a:stretch>
        </p:blipFill>
        <p:spPr>
          <a:xfrm>
            <a:off x="3056464" y="4056165"/>
            <a:ext cx="1371600" cy="1371600"/>
          </a:xfrm>
          <a:prstGeom prst="rect">
            <a:avLst/>
          </a:prstGeom>
        </p:spPr>
      </p:pic>
      <p:pic>
        <p:nvPicPr>
          <p:cNvPr id="19" name="Image 18">
            <a:extLst>
              <a:ext uri="{FF2B5EF4-FFF2-40B4-BE49-F238E27FC236}">
                <a16:creationId xmlns:a16="http://schemas.microsoft.com/office/drawing/2014/main" id="{A87A31EF-E715-4BCC-B1C0-340840E86374}"/>
              </a:ext>
            </a:extLst>
          </p:cNvPr>
          <p:cNvPicPr>
            <a:picLocks noChangeAspect="1"/>
          </p:cNvPicPr>
          <p:nvPr/>
        </p:nvPicPr>
        <p:blipFill>
          <a:blip r:embed="rId7"/>
          <a:stretch>
            <a:fillRect/>
          </a:stretch>
        </p:blipFill>
        <p:spPr>
          <a:xfrm>
            <a:off x="7298265" y="3853326"/>
            <a:ext cx="1371600" cy="1371600"/>
          </a:xfrm>
          <a:prstGeom prst="rect">
            <a:avLst/>
          </a:prstGeom>
        </p:spPr>
      </p:pic>
    </p:spTree>
    <p:extLst>
      <p:ext uri="{BB962C8B-B14F-4D97-AF65-F5344CB8AC3E}">
        <p14:creationId xmlns:p14="http://schemas.microsoft.com/office/powerpoint/2010/main" val="3852226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6AFC37B-8780-A64C-75DD-B5B4444D988C}"/>
              </a:ext>
            </a:extLst>
          </p:cNvPr>
          <p:cNvSpPr>
            <a:spLocks noGrp="1"/>
          </p:cNvSpPr>
          <p:nvPr>
            <p:ph type="title"/>
          </p:nvPr>
        </p:nvSpPr>
        <p:spPr/>
        <p:txBody>
          <a:bodyPr/>
          <a:lstStyle/>
          <a:p>
            <a:endParaRPr lang="fr-FR"/>
          </a:p>
        </p:txBody>
      </p:sp>
      <p:pic>
        <p:nvPicPr>
          <p:cNvPr id="6" name="Image 5">
            <a:extLst>
              <a:ext uri="{FF2B5EF4-FFF2-40B4-BE49-F238E27FC236}">
                <a16:creationId xmlns:a16="http://schemas.microsoft.com/office/drawing/2014/main" id="{958B8476-B827-743B-51E3-39DEBF274855}"/>
              </a:ext>
            </a:extLst>
          </p:cNvPr>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2691324" y="1479431"/>
            <a:ext cx="2890678" cy="917580"/>
          </a:xfrm>
          <a:prstGeom prst="rect">
            <a:avLst/>
          </a:prstGeom>
        </p:spPr>
      </p:pic>
      <p:pic>
        <p:nvPicPr>
          <p:cNvPr id="11" name="Image 10">
            <a:extLst>
              <a:ext uri="{FF2B5EF4-FFF2-40B4-BE49-F238E27FC236}">
                <a16:creationId xmlns:a16="http://schemas.microsoft.com/office/drawing/2014/main" id="{655B5D44-E30A-0CB7-DE2D-7C7A02F9BBA0}"/>
              </a:ext>
            </a:extLst>
          </p:cNvPr>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2691324" y="2779510"/>
            <a:ext cx="2890678" cy="917580"/>
          </a:xfrm>
          <a:prstGeom prst="rect">
            <a:avLst/>
          </a:prstGeom>
        </p:spPr>
      </p:pic>
      <p:pic>
        <p:nvPicPr>
          <p:cNvPr id="13" name="Image 12">
            <a:extLst>
              <a:ext uri="{FF2B5EF4-FFF2-40B4-BE49-F238E27FC236}">
                <a16:creationId xmlns:a16="http://schemas.microsoft.com/office/drawing/2014/main" id="{56359C19-217B-D994-D83C-9CD899D1CDDB}"/>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2757620" y="4084612"/>
            <a:ext cx="2890678" cy="917580"/>
          </a:xfrm>
          <a:prstGeom prst="rect">
            <a:avLst/>
          </a:prstGeom>
        </p:spPr>
      </p:pic>
      <p:pic>
        <p:nvPicPr>
          <p:cNvPr id="15" name="Image 14">
            <a:extLst>
              <a:ext uri="{FF2B5EF4-FFF2-40B4-BE49-F238E27FC236}">
                <a16:creationId xmlns:a16="http://schemas.microsoft.com/office/drawing/2014/main" id="{A2B053C8-18FC-3886-A9BB-CAC90363527A}"/>
              </a:ext>
            </a:extLst>
          </p:cNvPr>
          <p:cNvPicPr>
            <a:picLocks noChangeAspect="1"/>
          </p:cNvPicPr>
          <p:nvPr/>
        </p:nvPicPr>
        <p:blipFill>
          <a:blip r:embed="rId2">
            <a:clrChange>
              <a:clrFrom>
                <a:srgbClr val="FFFFFF"/>
              </a:clrFrom>
              <a:clrTo>
                <a:srgbClr val="FFFFFF">
                  <a:alpha val="0"/>
                </a:srgbClr>
              </a:clrTo>
            </a:clrChange>
            <a:duotone>
              <a:prstClr val="black"/>
              <a:schemeClr val="accent3">
                <a:tint val="45000"/>
                <a:satMod val="400000"/>
              </a:schemeClr>
            </a:duotone>
          </a:blip>
          <a:stretch>
            <a:fillRect/>
          </a:stretch>
        </p:blipFill>
        <p:spPr>
          <a:xfrm>
            <a:off x="6545774" y="1479431"/>
            <a:ext cx="2890678" cy="917580"/>
          </a:xfrm>
          <a:prstGeom prst="rect">
            <a:avLst/>
          </a:prstGeom>
        </p:spPr>
      </p:pic>
      <p:pic>
        <p:nvPicPr>
          <p:cNvPr id="17" name="Image 16">
            <a:extLst>
              <a:ext uri="{FF2B5EF4-FFF2-40B4-BE49-F238E27FC236}">
                <a16:creationId xmlns:a16="http://schemas.microsoft.com/office/drawing/2014/main" id="{A47AAF82-2CCA-FE64-6130-1218F5052A4D}"/>
              </a:ext>
            </a:extLst>
          </p:cNvPr>
          <p:cNvPicPr>
            <a:picLocks noChangeAspect="1"/>
          </p:cNvPicPr>
          <p:nvPr/>
        </p:nvPicPr>
        <p:blipFill>
          <a:blip r:embed="rId2">
            <a:clrChange>
              <a:clrFrom>
                <a:srgbClr val="FFFFFF"/>
              </a:clrFrom>
              <a:clrTo>
                <a:srgbClr val="FFFFFF">
                  <a:alpha val="0"/>
                </a:srgbClr>
              </a:clrTo>
            </a:clrChange>
            <a:duotone>
              <a:prstClr val="black"/>
              <a:schemeClr val="accent4">
                <a:tint val="45000"/>
                <a:satMod val="400000"/>
              </a:schemeClr>
            </a:duotone>
          </a:blip>
          <a:stretch>
            <a:fillRect/>
          </a:stretch>
        </p:blipFill>
        <p:spPr>
          <a:xfrm>
            <a:off x="6545774" y="2779510"/>
            <a:ext cx="2890678" cy="917580"/>
          </a:xfrm>
          <a:prstGeom prst="rect">
            <a:avLst/>
          </a:prstGeom>
        </p:spPr>
      </p:pic>
      <p:pic>
        <p:nvPicPr>
          <p:cNvPr id="19" name="Image 18">
            <a:extLst>
              <a:ext uri="{FF2B5EF4-FFF2-40B4-BE49-F238E27FC236}">
                <a16:creationId xmlns:a16="http://schemas.microsoft.com/office/drawing/2014/main" id="{782B7D0E-017A-1BF5-4233-F9338671D866}"/>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6545774" y="4084612"/>
            <a:ext cx="2890678" cy="917580"/>
          </a:xfrm>
          <a:prstGeom prst="rect">
            <a:avLst/>
          </a:prstGeom>
        </p:spPr>
      </p:pic>
      <p:pic>
        <p:nvPicPr>
          <p:cNvPr id="21" name="Image 20">
            <a:extLst>
              <a:ext uri="{FF2B5EF4-FFF2-40B4-BE49-F238E27FC236}">
                <a16:creationId xmlns:a16="http://schemas.microsoft.com/office/drawing/2014/main" id="{40BAEF8D-743D-2DF0-10BB-4DEB816C1505}"/>
              </a:ext>
            </a:extLst>
          </p:cNvPr>
          <p:cNvPicPr>
            <a:picLocks noChangeAspect="1"/>
          </p:cNvPicPr>
          <p:nvPr/>
        </p:nvPicPr>
        <p:blipFill>
          <a:blip r:embed="rId2">
            <a:clrChange>
              <a:clrFrom>
                <a:srgbClr val="FFFFFF"/>
              </a:clrFrom>
              <a:clrTo>
                <a:srgbClr val="FFFFFF">
                  <a:alpha val="0"/>
                </a:srgbClr>
              </a:clrTo>
            </a:clrChange>
            <a:duotone>
              <a:prstClr val="black"/>
              <a:schemeClr val="accent6">
                <a:tint val="45000"/>
                <a:satMod val="400000"/>
              </a:schemeClr>
            </a:duotone>
          </a:blip>
          <a:stretch>
            <a:fillRect/>
          </a:stretch>
        </p:blipFill>
        <p:spPr>
          <a:xfrm>
            <a:off x="4650661" y="5384691"/>
            <a:ext cx="2890678" cy="917580"/>
          </a:xfrm>
          <a:prstGeom prst="rect">
            <a:avLst/>
          </a:prstGeom>
        </p:spPr>
      </p:pic>
    </p:spTree>
    <p:extLst>
      <p:ext uri="{BB962C8B-B14F-4D97-AF65-F5344CB8AC3E}">
        <p14:creationId xmlns:p14="http://schemas.microsoft.com/office/powerpoint/2010/main" val="3348956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9" name="Espace réservé du contenu 8">
            <a:extLst>
              <a:ext uri="{FF2B5EF4-FFF2-40B4-BE49-F238E27FC236}">
                <a16:creationId xmlns:a16="http://schemas.microsoft.com/office/drawing/2014/main" id="{817365D5-4222-4AC7-A59F-742AD839AE69}"/>
              </a:ext>
            </a:extLst>
          </p:cNvPr>
          <p:cNvSpPr>
            <a:spLocks noGrp="1"/>
          </p:cNvSpPr>
          <p:nvPr>
            <p:ph sz="half" idx="1"/>
          </p:nvPr>
        </p:nvSpPr>
        <p:spPr>
          <a:xfrm>
            <a:off x="249179" y="1582113"/>
            <a:ext cx="11693641" cy="1028434"/>
          </a:xfrm>
        </p:spPr>
        <p:txBody>
          <a:bodyPr>
            <a:normAutofit/>
          </a:bodyPr>
          <a:lstStyle/>
          <a:p>
            <a:pPr marL="0" indent="0" algn="just">
              <a:buNone/>
            </a:pPr>
            <a:r>
              <a:rPr lang="fr-FR" sz="1800" b="1" dirty="0">
                <a:effectLst/>
                <a:latin typeface="Barlow Light" panose="00000400000000000000" pitchFamily="2" charset="0"/>
                <a:ea typeface="Yu Mincho" panose="02020400000000000000" pitchFamily="18" charset="-128"/>
                <a:cs typeface="Times New Roman" panose="02020603050405020304" pitchFamily="18" charset="0"/>
              </a:rPr>
              <a:t>Nous disposons de 7 versions du jeu FIFA (2017-2023). Toutes les versions contiennent le même nombre de colonnes (73), à l'exception de l'année 2017 où la clause libératoire est manquante. Voici les principaux problèmes rencontrés lors de l'exploration des bases de données:</a:t>
            </a:r>
          </a:p>
        </p:txBody>
      </p:sp>
      <p:grpSp>
        <p:nvGrpSpPr>
          <p:cNvPr id="4" name="Groupe 3">
            <a:extLst>
              <a:ext uri="{FF2B5EF4-FFF2-40B4-BE49-F238E27FC236}">
                <a16:creationId xmlns:a16="http://schemas.microsoft.com/office/drawing/2014/main" id="{637A81C3-A617-459A-9FAE-595091BFCD06}"/>
              </a:ext>
            </a:extLst>
          </p:cNvPr>
          <p:cNvGrpSpPr/>
          <p:nvPr/>
        </p:nvGrpSpPr>
        <p:grpSpPr>
          <a:xfrm>
            <a:off x="1063254" y="2960391"/>
            <a:ext cx="2948940" cy="3257549"/>
            <a:chOff x="1307622" y="2960391"/>
            <a:chExt cx="2948940" cy="3257549"/>
          </a:xfrm>
        </p:grpSpPr>
        <p:sp>
          <p:nvSpPr>
            <p:cNvPr id="2" name="Rectangle : coins arrondis 1">
              <a:extLst>
                <a:ext uri="{FF2B5EF4-FFF2-40B4-BE49-F238E27FC236}">
                  <a16:creationId xmlns:a16="http://schemas.microsoft.com/office/drawing/2014/main" id="{6CD2C4C6-0EAF-4423-8E01-71F54364FE34}"/>
                </a:ext>
              </a:extLst>
            </p:cNvPr>
            <p:cNvSpPr/>
            <p:nvPr/>
          </p:nvSpPr>
          <p:spPr>
            <a:xfrm>
              <a:off x="130762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Rectangle : coins arrondis 15">
              <a:extLst>
                <a:ext uri="{FF2B5EF4-FFF2-40B4-BE49-F238E27FC236}">
                  <a16:creationId xmlns:a16="http://schemas.microsoft.com/office/drawing/2014/main" id="{6A3FF324-CFFA-47FF-9484-66C9706BBE92}"/>
                </a:ext>
              </a:extLst>
            </p:cNvPr>
            <p:cNvSpPr/>
            <p:nvPr/>
          </p:nvSpPr>
          <p:spPr>
            <a:xfrm>
              <a:off x="161051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Valeurs manquantes/ Doublant</a:t>
              </a:r>
            </a:p>
          </p:txBody>
        </p:sp>
        <p:sp>
          <p:nvSpPr>
            <p:cNvPr id="3" name="ZoneTexte 2">
              <a:extLst>
                <a:ext uri="{FF2B5EF4-FFF2-40B4-BE49-F238E27FC236}">
                  <a16:creationId xmlns:a16="http://schemas.microsoft.com/office/drawing/2014/main" id="{6F8CF3B6-3D00-4EB3-9931-6EBA786B24B2}"/>
                </a:ext>
              </a:extLst>
            </p:cNvPr>
            <p:cNvSpPr txBox="1"/>
            <p:nvPr/>
          </p:nvSpPr>
          <p:spPr>
            <a:xfrm>
              <a:off x="1490766" y="3952448"/>
              <a:ext cx="2640066" cy="1815882"/>
            </a:xfrm>
            <a:prstGeom prst="rect">
              <a:avLst/>
            </a:prstGeom>
            <a:noFill/>
          </p:spPr>
          <p:txBody>
            <a:bodyPr wrap="square" rtlCol="0">
              <a:spAutoFit/>
            </a:bodyPr>
            <a:lstStyle/>
            <a:p>
              <a:pPr marL="285750" indent="-285750">
                <a:buFont typeface="Arial" panose="020B0604020202020204" pitchFamily="34" charset="0"/>
                <a:buChar char="•"/>
              </a:pPr>
              <a:r>
                <a:rPr lang="fr-FR" sz="1400" dirty="0">
                  <a:latin typeface="Barlow Light" panose="00000400000000000000" pitchFamily="2" charset="0"/>
                </a:rPr>
                <a:t>Plus de 70% des valeurs de la colonne "</a:t>
              </a:r>
              <a:r>
                <a:rPr lang="fr-FR" sz="1400" dirty="0" err="1">
                  <a:latin typeface="Barlow Light" panose="00000400000000000000" pitchFamily="2" charset="0"/>
                </a:rPr>
                <a:t>loan_date_end</a:t>
              </a:r>
              <a:r>
                <a:rPr lang="fr-FR" sz="1400" dirty="0">
                  <a:latin typeface="Barlow Light" panose="00000400000000000000" pitchFamily="2" charset="0"/>
                </a:rPr>
                <a:t>" sont manquantes.</a:t>
              </a:r>
            </a:p>
            <a:p>
              <a:pPr marL="285750" indent="-285750">
                <a:buFont typeface="Arial" panose="020B0604020202020204" pitchFamily="34" charset="0"/>
                <a:buChar char="•"/>
              </a:pPr>
              <a:r>
                <a:rPr lang="fr-FR" sz="1400" dirty="0">
                  <a:latin typeface="Barlow Light" panose="00000400000000000000" pitchFamily="2" charset="0"/>
                </a:rPr>
                <a:t>Il y a des doublons dans les données.</a:t>
              </a:r>
            </a:p>
            <a:p>
              <a:pPr marL="285750" indent="-285750">
                <a:buFont typeface="Arial" panose="020B0604020202020204" pitchFamily="34" charset="0"/>
                <a:buChar char="•"/>
              </a:pPr>
              <a:r>
                <a:rPr lang="fr-FR" sz="1400" dirty="0">
                  <a:latin typeface="Barlow Light" panose="00000400000000000000" pitchFamily="2" charset="0"/>
                </a:rPr>
                <a:t>Certaines variables sont des combinaisons linéaires d'autres variables.</a:t>
              </a:r>
            </a:p>
          </p:txBody>
        </p:sp>
      </p:grpSp>
      <p:grpSp>
        <p:nvGrpSpPr>
          <p:cNvPr id="5" name="Groupe 4">
            <a:extLst>
              <a:ext uri="{FF2B5EF4-FFF2-40B4-BE49-F238E27FC236}">
                <a16:creationId xmlns:a16="http://schemas.microsoft.com/office/drawing/2014/main" id="{2045005C-3D05-401B-A8D8-0D4ADF4CA398}"/>
              </a:ext>
            </a:extLst>
          </p:cNvPr>
          <p:cNvGrpSpPr/>
          <p:nvPr/>
        </p:nvGrpSpPr>
        <p:grpSpPr>
          <a:xfrm>
            <a:off x="4484634" y="2960391"/>
            <a:ext cx="2948940" cy="3257549"/>
            <a:chOff x="4717572" y="2960391"/>
            <a:chExt cx="2948940" cy="3257549"/>
          </a:xfrm>
        </p:grpSpPr>
        <p:sp>
          <p:nvSpPr>
            <p:cNvPr id="17" name="Rectangle : coins arrondis 16">
              <a:extLst>
                <a:ext uri="{FF2B5EF4-FFF2-40B4-BE49-F238E27FC236}">
                  <a16:creationId xmlns:a16="http://schemas.microsoft.com/office/drawing/2014/main" id="{57F11D00-80DB-4B1E-A697-C22559776DE9}"/>
                </a:ext>
              </a:extLst>
            </p:cNvPr>
            <p:cNvSpPr/>
            <p:nvPr/>
          </p:nvSpPr>
          <p:spPr>
            <a:xfrm>
              <a:off x="471757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 coins arrondis 17">
              <a:extLst>
                <a:ext uri="{FF2B5EF4-FFF2-40B4-BE49-F238E27FC236}">
                  <a16:creationId xmlns:a16="http://schemas.microsoft.com/office/drawing/2014/main" id="{5A514303-9B8F-481F-BF92-DA25EE880141}"/>
                </a:ext>
              </a:extLst>
            </p:cNvPr>
            <p:cNvSpPr/>
            <p:nvPr/>
          </p:nvSpPr>
          <p:spPr>
            <a:xfrm>
              <a:off x="503189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fr-FR" sz="1600" dirty="0">
                  <a:solidFill>
                    <a:schemeClr val="tx1"/>
                  </a:solidFill>
                  <a:latin typeface="Barlow Light" panose="00000400000000000000" pitchFamily="2" charset="0"/>
                </a:rPr>
                <a:t>Formats</a:t>
              </a:r>
            </a:p>
          </p:txBody>
        </p:sp>
        <p:sp>
          <p:nvSpPr>
            <p:cNvPr id="19" name="ZoneTexte 18">
              <a:extLst>
                <a:ext uri="{FF2B5EF4-FFF2-40B4-BE49-F238E27FC236}">
                  <a16:creationId xmlns:a16="http://schemas.microsoft.com/office/drawing/2014/main" id="{15DCDB3C-0B8E-41CA-99A4-7231FD5B4305}"/>
                </a:ext>
              </a:extLst>
            </p:cNvPr>
            <p:cNvSpPr txBox="1"/>
            <p:nvPr/>
          </p:nvSpPr>
          <p:spPr>
            <a:xfrm>
              <a:off x="4900716" y="3952448"/>
              <a:ext cx="2640066" cy="738664"/>
            </a:xfrm>
            <a:prstGeom prst="rect">
              <a:avLst/>
            </a:prstGeom>
            <a:noFill/>
          </p:spPr>
          <p:txBody>
            <a:bodyPr wrap="square" rtlCol="0">
              <a:spAutoFit/>
            </a:bodyPr>
            <a:lstStyle/>
            <a:p>
              <a:r>
                <a:rPr lang="fr-FR" sz="1400" dirty="0">
                  <a:latin typeface="Barlow Light" panose="00000400000000000000" pitchFamily="2" charset="0"/>
                </a:rPr>
                <a:t>Les valeurs des joueurs et leurs salaires sont mal renseignés dans la base de données</a:t>
              </a:r>
            </a:p>
          </p:txBody>
        </p:sp>
      </p:grpSp>
      <p:grpSp>
        <p:nvGrpSpPr>
          <p:cNvPr id="6" name="Groupe 5">
            <a:extLst>
              <a:ext uri="{FF2B5EF4-FFF2-40B4-BE49-F238E27FC236}">
                <a16:creationId xmlns:a16="http://schemas.microsoft.com/office/drawing/2014/main" id="{AE2D1B2A-7C25-4C7A-A395-6A5EAFDECE62}"/>
              </a:ext>
            </a:extLst>
          </p:cNvPr>
          <p:cNvGrpSpPr/>
          <p:nvPr/>
        </p:nvGrpSpPr>
        <p:grpSpPr>
          <a:xfrm>
            <a:off x="7906014" y="2960391"/>
            <a:ext cx="2948940" cy="3257549"/>
            <a:chOff x="8150382" y="2960391"/>
            <a:chExt cx="2948940" cy="3257549"/>
          </a:xfrm>
        </p:grpSpPr>
        <p:sp>
          <p:nvSpPr>
            <p:cNvPr id="20" name="Rectangle : coins arrondis 19">
              <a:extLst>
                <a:ext uri="{FF2B5EF4-FFF2-40B4-BE49-F238E27FC236}">
                  <a16:creationId xmlns:a16="http://schemas.microsoft.com/office/drawing/2014/main" id="{82CE5DDD-2F89-4701-9F7B-A08D6BD853F8}"/>
                </a:ext>
              </a:extLst>
            </p:cNvPr>
            <p:cNvSpPr/>
            <p:nvPr/>
          </p:nvSpPr>
          <p:spPr>
            <a:xfrm>
              <a:off x="815038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Rectangle : coins arrondis 20">
              <a:extLst>
                <a:ext uri="{FF2B5EF4-FFF2-40B4-BE49-F238E27FC236}">
                  <a16:creationId xmlns:a16="http://schemas.microsoft.com/office/drawing/2014/main" id="{FCFABC80-0DA3-4F93-B884-C12D4A71227D}"/>
                </a:ext>
              </a:extLst>
            </p:cNvPr>
            <p:cNvSpPr/>
            <p:nvPr/>
          </p:nvSpPr>
          <p:spPr>
            <a:xfrm>
              <a:off x="845327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Attributs</a:t>
              </a:r>
            </a:p>
          </p:txBody>
        </p:sp>
        <p:sp>
          <p:nvSpPr>
            <p:cNvPr id="22" name="ZoneTexte 21">
              <a:extLst>
                <a:ext uri="{FF2B5EF4-FFF2-40B4-BE49-F238E27FC236}">
                  <a16:creationId xmlns:a16="http://schemas.microsoft.com/office/drawing/2014/main" id="{981EC2F0-A805-467D-974A-80036AFCAE74}"/>
                </a:ext>
              </a:extLst>
            </p:cNvPr>
            <p:cNvSpPr txBox="1"/>
            <p:nvPr/>
          </p:nvSpPr>
          <p:spPr>
            <a:xfrm>
              <a:off x="8333526" y="3952448"/>
              <a:ext cx="2640066" cy="1815882"/>
            </a:xfrm>
            <a:prstGeom prst="rect">
              <a:avLst/>
            </a:prstGeom>
            <a:noFill/>
          </p:spPr>
          <p:txBody>
            <a:bodyPr wrap="square" rtlCol="0">
              <a:spAutoFit/>
            </a:bodyPr>
            <a:lstStyle/>
            <a:p>
              <a:r>
                <a:rPr lang="fr-FR" sz="1400" dirty="0">
                  <a:latin typeface="Barlow Light" panose="00000400000000000000" pitchFamily="2" charset="0"/>
                </a:rPr>
                <a:t>Le nombre d'attributs est énorme pour :</a:t>
              </a:r>
            </a:p>
            <a:p>
              <a:pPr marL="285750" indent="-285750">
                <a:buFont typeface="Arial" panose="020B0604020202020204" pitchFamily="34" charset="0"/>
                <a:buChar char="•"/>
              </a:pPr>
              <a:r>
                <a:rPr lang="fr-FR" sz="1400" dirty="0">
                  <a:latin typeface="Barlow Light" panose="00000400000000000000" pitchFamily="2" charset="0"/>
                </a:rPr>
                <a:t>La nationalité</a:t>
              </a:r>
            </a:p>
            <a:p>
              <a:pPr marL="285750" indent="-285750">
                <a:buFont typeface="Arial" panose="020B0604020202020204" pitchFamily="34" charset="0"/>
                <a:buChar char="•"/>
              </a:pPr>
              <a:r>
                <a:rPr lang="fr-FR" sz="1400" dirty="0">
                  <a:latin typeface="Barlow Light" panose="00000400000000000000" pitchFamily="2" charset="0"/>
                </a:rPr>
                <a:t>Le club</a:t>
              </a:r>
            </a:p>
            <a:p>
              <a:pPr marL="285750" indent="-285750">
                <a:buFont typeface="Arial" panose="020B0604020202020204" pitchFamily="34" charset="0"/>
                <a:buChar char="•"/>
              </a:pPr>
              <a:r>
                <a:rPr lang="fr-FR" sz="1400" dirty="0">
                  <a:latin typeface="Barlow Light" panose="00000400000000000000" pitchFamily="2" charset="0"/>
                </a:rPr>
                <a:t>La ligue</a:t>
              </a:r>
            </a:p>
            <a:p>
              <a:pPr marL="285750" indent="-285750">
                <a:buFont typeface="Arial" panose="020B0604020202020204" pitchFamily="34" charset="0"/>
                <a:buChar char="•"/>
              </a:pPr>
              <a:r>
                <a:rPr lang="fr-FR" sz="1400" dirty="0">
                  <a:latin typeface="Barlow Light" panose="00000400000000000000" pitchFamily="2" charset="0"/>
                </a:rPr>
                <a:t>La position</a:t>
              </a:r>
            </a:p>
            <a:p>
              <a:endParaRPr lang="fr-FR" sz="1400" dirty="0">
                <a:latin typeface="Barlow Light" panose="00000400000000000000" pitchFamily="2" charset="0"/>
              </a:endParaRPr>
            </a:p>
            <a:p>
              <a:pPr marL="285750" indent="-285750">
                <a:buFont typeface="Arial" panose="020B0604020202020204" pitchFamily="34" charset="0"/>
                <a:buChar char="•"/>
              </a:pPr>
              <a:endParaRPr lang="fr-FR" sz="1400" dirty="0">
                <a:latin typeface="Barlow Light" panose="00000400000000000000" pitchFamily="2" charset="0"/>
              </a:endParaRPr>
            </a:p>
          </p:txBody>
        </p:sp>
      </p:grpSp>
    </p:spTree>
    <p:extLst>
      <p:ext uri="{BB962C8B-B14F-4D97-AF65-F5344CB8AC3E}">
        <p14:creationId xmlns:p14="http://schemas.microsoft.com/office/powerpoint/2010/main" val="417211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err="1"/>
              <a:t>Transormation</a:t>
            </a:r>
            <a:endParaRPr lang="fr-FR" dirty="0"/>
          </a:p>
        </p:txBody>
      </p:sp>
      <p:sp>
        <p:nvSpPr>
          <p:cNvPr id="21" name="ZoneTexte 20">
            <a:extLst>
              <a:ext uri="{FF2B5EF4-FFF2-40B4-BE49-F238E27FC236}">
                <a16:creationId xmlns:a16="http://schemas.microsoft.com/office/drawing/2014/main" id="{813EFD01-2DC7-4829-9E13-0CEC4395F39B}"/>
              </a:ext>
            </a:extLst>
          </p:cNvPr>
          <p:cNvSpPr txBox="1"/>
          <p:nvPr/>
        </p:nvSpPr>
        <p:spPr>
          <a:xfrm>
            <a:off x="508647" y="1677526"/>
            <a:ext cx="5261285" cy="1015663"/>
          </a:xfrm>
          <a:prstGeom prst="rect">
            <a:avLst/>
          </a:prstGeom>
          <a:noFill/>
        </p:spPr>
        <p:txBody>
          <a:bodyPr wrap="square">
            <a:spAutoFit/>
          </a:bodyPr>
          <a:lstStyle/>
          <a:p>
            <a:pPr algn="just"/>
            <a:r>
              <a:rPr lang="fr-FR" sz="1600" b="1" dirty="0">
                <a:latin typeface="Barlow Light" panose="00000400000000000000" pitchFamily="2" charset="0"/>
              </a:rPr>
              <a:t>1-   Conversion des valeurs de devise:</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convert_currency</a:t>
            </a:r>
            <a:r>
              <a:rPr lang="fr-FR" sz="1400" b="1" i="1" dirty="0">
                <a:latin typeface="Barlow Light" panose="00000400000000000000" pitchFamily="2" charset="0"/>
              </a:rPr>
              <a:t> </a:t>
            </a:r>
            <a:r>
              <a:rPr lang="fr-FR" sz="1400" dirty="0">
                <a:latin typeface="Barlow Light" panose="00000400000000000000" pitchFamily="2" charset="0"/>
              </a:rPr>
              <a:t>prend en entrée une valeur de devise au format FIFA et la convertit en valeur numérique.</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508646" y="2863392"/>
            <a:ext cx="5261285" cy="1477328"/>
          </a:xfrm>
          <a:prstGeom prst="rect">
            <a:avLst/>
          </a:prstGeom>
          <a:noFill/>
        </p:spPr>
        <p:txBody>
          <a:bodyPr wrap="square">
            <a:spAutoFit/>
          </a:bodyPr>
          <a:lstStyle/>
          <a:p>
            <a:pPr algn="just"/>
            <a:r>
              <a:rPr lang="fr-FR" sz="1600" b="1" dirty="0">
                <a:latin typeface="Barlow Light" panose="00000400000000000000" pitchFamily="2" charset="0"/>
              </a:rPr>
              <a:t>2-   Application de la conversion des valeurs de devise au </a:t>
            </a:r>
            <a:r>
              <a:rPr lang="fr-FR" sz="1600" b="1" dirty="0" err="1">
                <a:latin typeface="Barlow Light" panose="00000400000000000000" pitchFamily="2" charset="0"/>
              </a:rPr>
              <a:t>DataFrame</a:t>
            </a:r>
            <a:r>
              <a:rPr lang="fr-FR" sz="1600" b="1" dirty="0">
                <a:latin typeface="Barlow Light" panose="00000400000000000000" pitchFamily="2" charset="0"/>
              </a:rPr>
              <a:t>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apply_convert_currency</a:t>
            </a:r>
            <a:r>
              <a:rPr lang="fr-FR" sz="1400" b="1" i="1" dirty="0">
                <a:latin typeface="Barlow Light" panose="00000400000000000000" pitchFamily="2" charset="0"/>
              </a:rPr>
              <a:t> </a:t>
            </a:r>
            <a:r>
              <a:rPr lang="fr-FR" sz="1400" dirty="0">
                <a:latin typeface="Barlow Light" panose="00000400000000000000" pitchFamily="2" charset="0"/>
              </a:rPr>
              <a:t>prend en entrée un </a:t>
            </a:r>
            <a:r>
              <a:rPr lang="fr-FR" sz="1400" dirty="0" err="1">
                <a:latin typeface="Barlow Light" panose="00000400000000000000" pitchFamily="2" charset="0"/>
              </a:rPr>
              <a:t>DataFrame</a:t>
            </a:r>
            <a:r>
              <a:rPr lang="fr-FR" sz="1400" dirty="0">
                <a:latin typeface="Barlow Light" panose="00000400000000000000" pitchFamily="2" charset="0"/>
              </a:rPr>
              <a:t> et applique la fonction </a:t>
            </a:r>
            <a:r>
              <a:rPr lang="fr-FR" sz="1400" b="1" i="1" dirty="0" err="1">
                <a:latin typeface="Barlow Light" panose="00000400000000000000" pitchFamily="2" charset="0"/>
              </a:rPr>
              <a:t>convert_currency</a:t>
            </a:r>
            <a:r>
              <a:rPr lang="fr-FR" sz="1400" b="1" i="1" dirty="0">
                <a:latin typeface="Barlow Light" panose="00000400000000000000" pitchFamily="2" charset="0"/>
              </a:rPr>
              <a:t> </a:t>
            </a:r>
            <a:r>
              <a:rPr lang="fr-FR" sz="1400" dirty="0">
                <a:latin typeface="Barlow Light" panose="00000400000000000000" pitchFamily="2" charset="0"/>
              </a:rPr>
              <a:t>aux colonnes '</a:t>
            </a:r>
            <a:r>
              <a:rPr lang="fr-FR" sz="1400" b="1" i="1" dirty="0">
                <a:latin typeface="Barlow Light" panose="00000400000000000000" pitchFamily="2" charset="0"/>
              </a:rPr>
              <a:t>value</a:t>
            </a:r>
            <a:r>
              <a:rPr lang="fr-FR" sz="1400" dirty="0">
                <a:latin typeface="Barlow Light" panose="00000400000000000000" pitchFamily="2" charset="0"/>
              </a:rPr>
              <a:t>', '</a:t>
            </a:r>
            <a:r>
              <a:rPr lang="fr-FR" sz="1400" b="1" i="1" dirty="0" err="1">
                <a:latin typeface="Barlow Light" panose="00000400000000000000" pitchFamily="2" charset="0"/>
              </a:rPr>
              <a:t>wage</a:t>
            </a:r>
            <a:r>
              <a:rPr lang="fr-FR" sz="1400" dirty="0">
                <a:latin typeface="Barlow Light" panose="00000400000000000000" pitchFamily="2" charset="0"/>
              </a:rPr>
              <a:t>' et </a:t>
            </a:r>
            <a:r>
              <a:rPr lang="fr-FR" sz="1400" b="1" i="1" dirty="0">
                <a:latin typeface="Barlow Light" panose="00000400000000000000" pitchFamily="2" charset="0"/>
              </a:rPr>
              <a:t>'</a:t>
            </a:r>
            <a:r>
              <a:rPr lang="fr-FR" sz="1400" b="1" i="1" dirty="0" err="1">
                <a:latin typeface="Barlow Light" panose="00000400000000000000" pitchFamily="2" charset="0"/>
              </a:rPr>
              <a:t>release_clause</a:t>
            </a:r>
            <a:r>
              <a:rPr lang="fr-FR" sz="1400" dirty="0">
                <a:latin typeface="Barlow Light" panose="00000400000000000000" pitchFamily="2" charset="0"/>
              </a:rPr>
              <a:t>'.</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508646" y="4510923"/>
            <a:ext cx="5261285" cy="1231106"/>
          </a:xfrm>
          <a:prstGeom prst="rect">
            <a:avLst/>
          </a:prstGeom>
          <a:noFill/>
        </p:spPr>
        <p:txBody>
          <a:bodyPr wrap="square">
            <a:spAutoFit/>
          </a:bodyPr>
          <a:lstStyle/>
          <a:p>
            <a:r>
              <a:rPr lang="fr-FR" sz="1600" b="1" dirty="0">
                <a:latin typeface="Barlow Light" panose="00000400000000000000" pitchFamily="2" charset="0"/>
              </a:rPr>
              <a:t>3-   Correction du format et des unités de poids et de taille:</a:t>
            </a:r>
          </a:p>
          <a:p>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correct_weight_height</a:t>
            </a:r>
            <a:r>
              <a:rPr lang="fr-FR" sz="1400" b="1" i="1" dirty="0">
                <a:latin typeface="Barlow Light" panose="00000400000000000000" pitchFamily="2" charset="0"/>
              </a:rPr>
              <a:t> </a:t>
            </a:r>
            <a:r>
              <a:rPr lang="fr-FR" sz="1400" dirty="0">
                <a:latin typeface="Barlow Light" panose="00000400000000000000" pitchFamily="2" charset="0"/>
              </a:rPr>
              <a:t>est conçue pour corriger le format et les unités des colonnes poids et taille dans le </a:t>
            </a:r>
            <a:r>
              <a:rPr lang="fr-FR" sz="1400" dirty="0" err="1">
                <a:latin typeface="Barlow Light" panose="00000400000000000000" pitchFamily="2" charset="0"/>
              </a:rPr>
              <a:t>DataFrame</a:t>
            </a:r>
            <a:r>
              <a:rPr lang="fr-FR" sz="1400" dirty="0">
                <a:latin typeface="Barlow Light" panose="00000400000000000000" pitchFamily="2" charset="0"/>
              </a:rPr>
              <a:t> et pour calculer les valeurs IMC correspondantes. </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096000" y="1677525"/>
            <a:ext cx="5261285" cy="1231106"/>
          </a:xfrm>
          <a:prstGeom prst="rect">
            <a:avLst/>
          </a:prstGeom>
          <a:noFill/>
        </p:spPr>
        <p:txBody>
          <a:bodyPr wrap="square">
            <a:spAutoFit/>
          </a:bodyPr>
          <a:lstStyle/>
          <a:p>
            <a:pPr algn="just"/>
            <a:r>
              <a:rPr lang="fr-FR" sz="1600" b="1" dirty="0">
                <a:latin typeface="Barlow Light" panose="00000400000000000000" pitchFamily="2" charset="0"/>
              </a:rPr>
              <a:t>4-    Regroupement des nationalités et des ligues :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correct_league_names</a:t>
            </a:r>
            <a:r>
              <a:rPr lang="fr-FR" sz="1400" dirty="0">
                <a:latin typeface="Barlow Light" panose="00000400000000000000" pitchFamily="2" charset="0"/>
              </a:rPr>
              <a:t> corrige et regroupe les noms des ligues, et la fonction </a:t>
            </a:r>
            <a:r>
              <a:rPr lang="fr-FR" sz="1400" b="1" i="1" dirty="0" err="1">
                <a:latin typeface="Barlow Light" panose="00000400000000000000" pitchFamily="2" charset="0"/>
              </a:rPr>
              <a:t>regroup_countries</a:t>
            </a:r>
            <a:r>
              <a:rPr lang="fr-FR" sz="1400" dirty="0">
                <a:latin typeface="Barlow Light" panose="00000400000000000000" pitchFamily="2" charset="0"/>
              </a:rPr>
              <a:t> regroupe les nationalités en continent.</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095999" y="3266943"/>
            <a:ext cx="5261285" cy="1231106"/>
          </a:xfrm>
          <a:prstGeom prst="rect">
            <a:avLst/>
          </a:prstGeom>
          <a:noFill/>
        </p:spPr>
        <p:txBody>
          <a:bodyPr wrap="square">
            <a:spAutoFit/>
          </a:bodyPr>
          <a:lstStyle/>
          <a:p>
            <a:pPr algn="just"/>
            <a:r>
              <a:rPr lang="fr-FR" sz="1600" b="1" dirty="0">
                <a:latin typeface="Barlow Light" panose="00000400000000000000" pitchFamily="2" charset="0"/>
              </a:rPr>
              <a:t>5-    Ajout de la force de l'équipe : </a:t>
            </a:r>
          </a:p>
          <a:p>
            <a:pPr algn="just"/>
            <a:endParaRPr lang="fr-FR" sz="1600"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add_strengths</a:t>
            </a:r>
            <a:r>
              <a:rPr lang="fr-FR" sz="1400" dirty="0">
                <a:latin typeface="Barlow Light" panose="00000400000000000000" pitchFamily="2" charset="0"/>
              </a:rPr>
              <a:t> calcule la force moyenne de chaque équipe, ligue et équipe nationale en termes de note globale moyenne des joueurs et stocke les résultats.</a:t>
            </a:r>
          </a:p>
        </p:txBody>
      </p:sp>
      <p:sp>
        <p:nvSpPr>
          <p:cNvPr id="6" name="ZoneTexte 5">
            <a:extLst>
              <a:ext uri="{FF2B5EF4-FFF2-40B4-BE49-F238E27FC236}">
                <a16:creationId xmlns:a16="http://schemas.microsoft.com/office/drawing/2014/main" id="{97E8FA1C-EEE2-DB11-7CA7-7DCF0C89B4B5}"/>
              </a:ext>
            </a:extLst>
          </p:cNvPr>
          <p:cNvSpPr txBox="1"/>
          <p:nvPr/>
        </p:nvSpPr>
        <p:spPr>
          <a:xfrm>
            <a:off x="6095999" y="4856361"/>
            <a:ext cx="5261285" cy="1446550"/>
          </a:xfrm>
          <a:prstGeom prst="rect">
            <a:avLst/>
          </a:prstGeom>
          <a:noFill/>
        </p:spPr>
        <p:txBody>
          <a:bodyPr wrap="square">
            <a:spAutoFit/>
          </a:bodyPr>
          <a:lstStyle/>
          <a:p>
            <a:r>
              <a:rPr lang="fr-FR" sz="1600" b="1" dirty="0">
                <a:latin typeface="Barlow Light" panose="00000400000000000000" pitchFamily="2" charset="0"/>
              </a:rPr>
              <a:t>6   Traiter les données:</a:t>
            </a:r>
          </a:p>
          <a:p>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process_data</a:t>
            </a:r>
            <a:r>
              <a:rPr lang="fr-FR" sz="1400" b="1" i="1" dirty="0">
                <a:latin typeface="Barlow Light" panose="00000400000000000000" pitchFamily="2" charset="0"/>
              </a:rPr>
              <a:t> </a:t>
            </a:r>
            <a:r>
              <a:rPr lang="fr-FR" sz="1400" dirty="0">
                <a:latin typeface="Barlow Light" panose="00000400000000000000" pitchFamily="2" charset="0"/>
              </a:rPr>
              <a:t>effectue toutes les transformations précédentes sur un </a:t>
            </a:r>
            <a:r>
              <a:rPr lang="fr-FR" sz="1400" dirty="0" err="1">
                <a:latin typeface="Barlow Light" panose="00000400000000000000" pitchFamily="2" charset="0"/>
              </a:rPr>
              <a:t>DataFrame</a:t>
            </a:r>
            <a:r>
              <a:rPr lang="fr-FR" sz="1400" dirty="0">
                <a:latin typeface="Barlow Light" panose="00000400000000000000" pitchFamily="2" charset="0"/>
              </a:rPr>
              <a:t> afin de traiter les données en supprimant les doublons et les colonnes qui ne sont pas pertinentes.</a:t>
            </a:r>
          </a:p>
        </p:txBody>
      </p:sp>
    </p:spTree>
    <p:extLst>
      <p:ext uri="{BB962C8B-B14F-4D97-AF65-F5344CB8AC3E}">
        <p14:creationId xmlns:p14="http://schemas.microsoft.com/office/powerpoint/2010/main" val="3483917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2B8E7FF-82CC-28E1-16F9-1FDE5E937AC8}"/>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B2AEE7E1-1422-6C74-17C2-0D7EB2AAEB93}"/>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1ED8F05D-880C-8457-F195-5477A756BA58}"/>
              </a:ext>
            </a:extLst>
          </p:cNvPr>
          <p:cNvSpPr>
            <a:spLocks noGrp="1"/>
          </p:cNvSpPr>
          <p:nvPr>
            <p:ph type="dt" sz="half" idx="10"/>
          </p:nvPr>
        </p:nvSpPr>
        <p:spPr/>
        <p:txBody>
          <a:bodyPr/>
          <a:lstStyle/>
          <a:p>
            <a:fld id="{D1F58CE8-8F4C-45E8-9484-15E46BADA532}" type="datetime1">
              <a:rPr lang="fr-FR" smtClean="0"/>
              <a:t>15/05/2023</a:t>
            </a:fld>
            <a:endParaRPr lang="fr-FR"/>
          </a:p>
        </p:txBody>
      </p:sp>
      <p:sp>
        <p:nvSpPr>
          <p:cNvPr id="5" name="Espace réservé du pied de page 4">
            <a:extLst>
              <a:ext uri="{FF2B5EF4-FFF2-40B4-BE49-F238E27FC236}">
                <a16:creationId xmlns:a16="http://schemas.microsoft.com/office/drawing/2014/main" id="{4079BF14-DED5-EA92-2849-9A679EFCA441}"/>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E03F656-9788-F473-5C5A-F95D73D26B9F}"/>
              </a:ext>
            </a:extLst>
          </p:cNvPr>
          <p:cNvSpPr>
            <a:spLocks noGrp="1"/>
          </p:cNvSpPr>
          <p:nvPr>
            <p:ph type="sldNum" sz="quarter" idx="12"/>
          </p:nvPr>
        </p:nvSpPr>
        <p:spPr/>
        <p:txBody>
          <a:bodyPr/>
          <a:lstStyle/>
          <a:p>
            <a:fld id="{41DD7FD0-8CCF-4985-AE30-D6D48D0A42D3}" type="slidenum">
              <a:rPr lang="fr-FR" smtClean="0"/>
              <a:t>6</a:t>
            </a:fld>
            <a:endParaRPr lang="fr-FR"/>
          </a:p>
        </p:txBody>
      </p:sp>
      <p:sp>
        <p:nvSpPr>
          <p:cNvPr id="7" name="Titre 6">
            <a:extLst>
              <a:ext uri="{FF2B5EF4-FFF2-40B4-BE49-F238E27FC236}">
                <a16:creationId xmlns:a16="http://schemas.microsoft.com/office/drawing/2014/main" id="{FE51E0B1-CAE8-4A9F-A50F-FE7E4BD17077}"/>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FF1F0EFC-7EAA-DF84-B8B8-4AFCC87AFFC7}"/>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575833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15/05/2023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7</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881620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58AE430-DACB-03C1-F2CF-8463C86A3B56}"/>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4712462D-361C-94B3-720B-F7A731A4EB97}"/>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961BCC40-2F60-2AFB-E818-673FD601ADF4}"/>
              </a:ext>
            </a:extLst>
          </p:cNvPr>
          <p:cNvSpPr>
            <a:spLocks noGrp="1"/>
          </p:cNvSpPr>
          <p:nvPr>
            <p:ph type="dt" sz="half" idx="10"/>
          </p:nvPr>
        </p:nvSpPr>
        <p:spPr/>
        <p:txBody>
          <a:bodyPr/>
          <a:lstStyle/>
          <a:p>
            <a:fld id="{D1F58CE8-8F4C-45E8-9484-15E46BADA532}" type="datetime1">
              <a:rPr lang="fr-FR" smtClean="0"/>
              <a:t>15/05/2023</a:t>
            </a:fld>
            <a:endParaRPr lang="fr-FR"/>
          </a:p>
        </p:txBody>
      </p:sp>
      <p:sp>
        <p:nvSpPr>
          <p:cNvPr id="5" name="Espace réservé du pied de page 4">
            <a:extLst>
              <a:ext uri="{FF2B5EF4-FFF2-40B4-BE49-F238E27FC236}">
                <a16:creationId xmlns:a16="http://schemas.microsoft.com/office/drawing/2014/main" id="{712AF383-3CC2-AC04-3422-CDB7FCEEA46A}"/>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BC34C526-852A-78A6-D4B7-8D279CD52936}"/>
              </a:ext>
            </a:extLst>
          </p:cNvPr>
          <p:cNvSpPr>
            <a:spLocks noGrp="1"/>
          </p:cNvSpPr>
          <p:nvPr>
            <p:ph type="sldNum" sz="quarter" idx="12"/>
          </p:nvPr>
        </p:nvSpPr>
        <p:spPr/>
        <p:txBody>
          <a:bodyPr/>
          <a:lstStyle/>
          <a:p>
            <a:fld id="{41DD7FD0-8CCF-4985-AE30-D6D48D0A42D3}" type="slidenum">
              <a:rPr lang="fr-FR" smtClean="0"/>
              <a:t>8</a:t>
            </a:fld>
            <a:endParaRPr lang="fr-FR"/>
          </a:p>
        </p:txBody>
      </p:sp>
      <p:sp>
        <p:nvSpPr>
          <p:cNvPr id="7" name="Titre 6">
            <a:extLst>
              <a:ext uri="{FF2B5EF4-FFF2-40B4-BE49-F238E27FC236}">
                <a16:creationId xmlns:a16="http://schemas.microsoft.com/office/drawing/2014/main" id="{DC60E0B3-A6D4-AF1D-73CD-C7872DEDB719}"/>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1FE6488D-7866-14F0-A3AD-7E7A25CFEAC9}"/>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228835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Quels sont les acteurs MLOps ?</a:t>
            </a:r>
          </a:p>
        </p:txBody>
      </p:sp>
      <p:pic>
        <p:nvPicPr>
          <p:cNvPr id="3" name="Image 2">
            <a:extLst>
              <a:ext uri="{FF2B5EF4-FFF2-40B4-BE49-F238E27FC236}">
                <a16:creationId xmlns:a16="http://schemas.microsoft.com/office/drawing/2014/main" id="{92596FB5-96C9-4D27-A2A1-CF8EA89E0B7C}"/>
              </a:ext>
            </a:extLst>
          </p:cNvPr>
          <p:cNvPicPr>
            <a:picLocks noChangeAspect="1"/>
          </p:cNvPicPr>
          <p:nvPr/>
        </p:nvPicPr>
        <p:blipFill>
          <a:blip r:embed="rId2"/>
          <a:stretch>
            <a:fillRect/>
          </a:stretch>
        </p:blipFill>
        <p:spPr>
          <a:xfrm>
            <a:off x="2057163" y="1682993"/>
            <a:ext cx="8077673" cy="4707295"/>
          </a:xfrm>
          <a:prstGeom prst="rect">
            <a:avLst/>
          </a:prstGeom>
        </p:spPr>
      </p:pic>
    </p:spTree>
    <p:extLst>
      <p:ext uri="{BB962C8B-B14F-4D97-AF65-F5344CB8AC3E}">
        <p14:creationId xmlns:p14="http://schemas.microsoft.com/office/powerpoint/2010/main" val="2273615954"/>
      </p:ext>
    </p:extLst>
  </p:cSld>
  <p:clrMapOvr>
    <a:masterClrMapping/>
  </p:clrMapOvr>
</p:sld>
</file>

<file path=ppt/theme/theme1.xml><?xml version="1.0" encoding="utf-8"?>
<a:theme xmlns:a="http://schemas.openxmlformats.org/drawingml/2006/main" name="Vert">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D86EB7A5-CC77-4E54-B5A5-15FB553DEEDB}"/>
    </a:ext>
  </a:extLst>
</a:theme>
</file>

<file path=ppt/theme/theme2.xml><?xml version="1.0" encoding="utf-8"?>
<a:theme xmlns:a="http://schemas.openxmlformats.org/drawingml/2006/main" name="Mauv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4C266901-EAC1-454E-B19D-8CB324BF5776}"/>
    </a:ext>
  </a:extLst>
</a:theme>
</file>

<file path=ppt/theme/theme3.xml><?xml version="1.0" encoding="utf-8"?>
<a:theme xmlns:a="http://schemas.openxmlformats.org/drawingml/2006/main" name="Bleu">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2C9E8948-45CB-4A85-A798-C8D784C51316}"/>
    </a:ext>
  </a:extLst>
</a:theme>
</file>

<file path=ppt/theme/theme4.xml><?xml version="1.0" encoding="utf-8"?>
<a:theme xmlns:a="http://schemas.openxmlformats.org/drawingml/2006/main" name="Jaun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E9B4509A-7593-49DE-82E1-7F9897BCBE41}"/>
    </a:ext>
  </a:extLst>
</a:theme>
</file>

<file path=ppt/theme/theme5.xml><?xml version="1.0" encoding="utf-8"?>
<a:theme xmlns:a="http://schemas.openxmlformats.org/drawingml/2006/main" name="Saumon">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C885EFA7-2AB7-4E84-B5B8-CDAF1443D02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C3045C14EB7E4B93C35448B16BBA33" ma:contentTypeVersion="22" ma:contentTypeDescription="Create a new document." ma:contentTypeScope="" ma:versionID="4397f8e9abce2243b388b5da5d27eec5">
  <xsd:schema xmlns:xsd="http://www.w3.org/2001/XMLSchema" xmlns:xs="http://www.w3.org/2001/XMLSchema" xmlns:p="http://schemas.microsoft.com/office/2006/metadata/properties" xmlns:ns2="cbf659d8-58da-4900-9636-a5017f42565e" xmlns:ns3="0c66d737-02be-42f4-8ae4-40db55d8cf05" targetNamespace="http://schemas.microsoft.com/office/2006/metadata/properties" ma:root="true" ma:fieldsID="492a4e61a7906d019bf31d4c59552c5c" ns2:_="" ns3:_="">
    <xsd:import namespace="cbf659d8-58da-4900-9636-a5017f42565e"/>
    <xsd:import namespace="0c66d737-02be-42f4-8ae4-40db55d8cf0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Location" minOccurs="0"/>
                <xsd:element ref="ns3:_Flow_SignoffStatus" minOccurs="0"/>
                <xsd:element ref="ns3:Emplacement" minOccurs="0"/>
                <xsd:element ref="ns3:b8af5aa6-bc61-4e7d-84a8-67b768f974b6CountryOrRegion" minOccurs="0"/>
                <xsd:element ref="ns3:b8af5aa6-bc61-4e7d-84a8-67b768f974b6State" minOccurs="0"/>
                <xsd:element ref="ns3:b8af5aa6-bc61-4e7d-84a8-67b768f974b6City" minOccurs="0"/>
                <xsd:element ref="ns3:b8af5aa6-bc61-4e7d-84a8-67b768f974b6PostalCode" minOccurs="0"/>
                <xsd:element ref="ns3:b8af5aa6-bc61-4e7d-84a8-67b768f974b6Street" minOccurs="0"/>
                <xsd:element ref="ns3:b8af5aa6-bc61-4e7d-84a8-67b768f974b6GeoLoc" minOccurs="0"/>
                <xsd:element ref="ns3:b8af5aa6-bc61-4e7d-84a8-67b768f974b6Disp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f659d8-58da-4900-9636-a5017f4256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c3afce4-d27e-473c-96d9-fc27e811e0d2}" ma:internalName="TaxCatchAll" ma:showField="CatchAllData" ma:web="cbf659d8-58da-4900-9636-a5017f42565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c66d737-02be-42f4-8ae4-40db55d8cf0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39e7669-e24a-427e-aa37-af683267205b"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Emplacement" ma:index="22" nillable="true" ma:displayName="Emplacement" ma:format="Dropdown" ma:internalName="Emplacement">
      <xsd:simpleType>
        <xsd:restriction base="dms:Unknown"/>
      </xsd:simpleType>
    </xsd:element>
    <xsd:element name="b8af5aa6-bc61-4e7d-84a8-67b768f974b6CountryOrRegion" ma:index="23" nillable="true" ma:displayName="Emplacement : Pays/région" ma:internalName="CountryOrRegion" ma:readOnly="true">
      <xsd:simpleType>
        <xsd:restriction base="dms:Text"/>
      </xsd:simpleType>
    </xsd:element>
    <xsd:element name="b8af5aa6-bc61-4e7d-84a8-67b768f974b6State" ma:index="24" nillable="true" ma:displayName="Emplacement : État" ma:internalName="State" ma:readOnly="true">
      <xsd:simpleType>
        <xsd:restriction base="dms:Text"/>
      </xsd:simpleType>
    </xsd:element>
    <xsd:element name="b8af5aa6-bc61-4e7d-84a8-67b768f974b6City" ma:index="25" nillable="true" ma:displayName="Emplacement : Ville" ma:internalName="City" ma:readOnly="true">
      <xsd:simpleType>
        <xsd:restriction base="dms:Text"/>
      </xsd:simpleType>
    </xsd:element>
    <xsd:element name="b8af5aa6-bc61-4e7d-84a8-67b768f974b6PostalCode" ma:index="26" nillable="true" ma:displayName="Emplacement : Code postal" ma:internalName="PostalCode" ma:readOnly="true">
      <xsd:simpleType>
        <xsd:restriction base="dms:Text"/>
      </xsd:simpleType>
    </xsd:element>
    <xsd:element name="b8af5aa6-bc61-4e7d-84a8-67b768f974b6Street" ma:index="27" nillable="true" ma:displayName="Emplacement : Rue" ma:internalName="Street" ma:readOnly="true">
      <xsd:simpleType>
        <xsd:restriction base="dms:Text"/>
      </xsd:simpleType>
    </xsd:element>
    <xsd:element name="b8af5aa6-bc61-4e7d-84a8-67b768f974b6GeoLoc" ma:index="28" nillable="true" ma:displayName="Emplacement : Coordonnées" ma:internalName="GeoLoc" ma:readOnly="true">
      <xsd:simpleType>
        <xsd:restriction base="dms:Unknown"/>
      </xsd:simpleType>
    </xsd:element>
    <xsd:element name="b8af5aa6-bc61-4e7d-84a8-67b768f974b6DispName" ma:index="29" nillable="true" ma:displayName="Emplacement : nom" ma:internalName="DispNa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bf659d8-58da-4900-9636-a5017f42565e" xsi:nil="true"/>
    <lcf76f155ced4ddcb4097134ff3c332f xmlns="0c66d737-02be-42f4-8ae4-40db55d8cf05">
      <Terms xmlns="http://schemas.microsoft.com/office/infopath/2007/PartnerControls"/>
    </lcf76f155ced4ddcb4097134ff3c332f>
    <_Flow_SignoffStatus xmlns="0c66d737-02be-42f4-8ae4-40db55d8cf05" xsi:nil="true"/>
    <Emplacement xmlns="0c66d737-02be-42f4-8ae4-40db55d8cf05" xsi:nil="true"/>
  </documentManagement>
</p:properties>
</file>

<file path=customXml/itemProps1.xml><?xml version="1.0" encoding="utf-8"?>
<ds:datastoreItem xmlns:ds="http://schemas.openxmlformats.org/officeDocument/2006/customXml" ds:itemID="{C67BFD2A-284D-4869-8129-7B9CD075C8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f659d8-58da-4900-9636-a5017f42565e"/>
    <ds:schemaRef ds:uri="0c66d737-02be-42f4-8ae4-40db55d8cf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70025F-12D7-4643-8310-0BEAE48F2A03}">
  <ds:schemaRefs>
    <ds:schemaRef ds:uri="http://schemas.microsoft.com/sharepoint/v3/contenttype/forms"/>
  </ds:schemaRefs>
</ds:datastoreItem>
</file>

<file path=customXml/itemProps3.xml><?xml version="1.0" encoding="utf-8"?>
<ds:datastoreItem xmlns:ds="http://schemas.openxmlformats.org/officeDocument/2006/customXml" ds:itemID="{8306361A-9136-4151-92A1-7BEDC48B7309}">
  <ds:schemaRefs>
    <ds:schemaRef ds:uri="http://purl.org/dc/elements/1.1/"/>
    <ds:schemaRef ds:uri="http://www.w3.org/XML/1998/namespace"/>
    <ds:schemaRef ds:uri="cbf659d8-58da-4900-9636-a5017f42565e"/>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0c66d737-02be-42f4-8ae4-40db55d8cf05"/>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Template_Quadratic_White_V4</Template>
  <TotalTime>67</TotalTime>
  <Words>6665</Words>
  <Application>Microsoft Office PowerPoint</Application>
  <PresentationFormat>Grand écran</PresentationFormat>
  <Paragraphs>548</Paragraphs>
  <Slides>33</Slides>
  <Notes>20</Notes>
  <HiddenSlides>0</HiddenSlides>
  <MMClips>0</MMClips>
  <ScaleCrop>false</ScaleCrop>
  <HeadingPairs>
    <vt:vector size="6" baseType="variant">
      <vt:variant>
        <vt:lpstr>Polices utilisées</vt:lpstr>
      </vt:variant>
      <vt:variant>
        <vt:i4>11</vt:i4>
      </vt:variant>
      <vt:variant>
        <vt:lpstr>Thème</vt:lpstr>
      </vt:variant>
      <vt:variant>
        <vt:i4>5</vt:i4>
      </vt:variant>
      <vt:variant>
        <vt:lpstr>Titres des diapositives</vt:lpstr>
      </vt:variant>
      <vt:variant>
        <vt:i4>33</vt:i4>
      </vt:variant>
    </vt:vector>
  </HeadingPairs>
  <TitlesOfParts>
    <vt:vector size="49" baseType="lpstr">
      <vt:lpstr>Arial</vt:lpstr>
      <vt:lpstr>Barlow</vt:lpstr>
      <vt:lpstr>Barlow Black</vt:lpstr>
      <vt:lpstr>Barlow ExtraBold</vt:lpstr>
      <vt:lpstr>Barlow Light</vt:lpstr>
      <vt:lpstr>Calibri</vt:lpstr>
      <vt:lpstr>Gill Sans</vt:lpstr>
      <vt:lpstr>Inria Sans</vt:lpstr>
      <vt:lpstr>MinionPro-Regular</vt:lpstr>
      <vt:lpstr>source-serif-pro</vt:lpstr>
      <vt:lpstr>Wingdings</vt:lpstr>
      <vt:lpstr>Vert</vt:lpstr>
      <vt:lpstr>Mauve</vt:lpstr>
      <vt:lpstr>Bleu</vt:lpstr>
      <vt:lpstr>Jaune</vt:lpstr>
      <vt:lpstr>Saumon</vt:lpstr>
      <vt:lpstr>Rapport Preprocessing</vt:lpstr>
      <vt:lpstr>Sommaire</vt:lpstr>
      <vt:lpstr>Sommaire</vt:lpstr>
      <vt:lpstr>FIFA Data</vt:lpstr>
      <vt:lpstr>FIFA Data</vt:lpstr>
      <vt:lpstr>Présentation PowerPoint</vt:lpstr>
      <vt:lpstr>Présentation PowerPoint</vt:lpstr>
      <vt:lpstr>Présentation PowerPoint</vt:lpstr>
      <vt:lpstr>Présentation générale</vt:lpstr>
      <vt:lpstr>Présentation PowerPoint</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Présentation PowerPoint</vt:lpstr>
      <vt:lpstr>Exemple d’application</vt:lpstr>
      <vt:lpstr>Exemple d’application</vt:lpstr>
      <vt:lpstr>Exemple d’application</vt:lpstr>
      <vt:lpstr>Exemple d’application</vt:lpstr>
      <vt:lpstr>Exemple d’application</vt:lpstr>
      <vt:lpstr>Présentation PowerPoint</vt:lpstr>
      <vt:lpstr>Conclusion</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au MLOps</dc:title>
  <dc:creator>Jaouad Setti</dc:creator>
  <cp:lastModifiedBy>Aymen  Bouhou</cp:lastModifiedBy>
  <cp:revision>5</cp:revision>
  <cp:lastPrinted>2022-09-02T06:26:00Z</cp:lastPrinted>
  <dcterms:created xsi:type="dcterms:W3CDTF">2023-03-20T19:44:27Z</dcterms:created>
  <dcterms:modified xsi:type="dcterms:W3CDTF">2023-05-15T14:33:08Z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0x0101008BC3045C14EB7E4B93C35448B16BBA33</vt:lpwstr>
  </property>
  <property fmtid="{D5CDD505-2E9C-101B-9397-08002B2CF9AE}" pid="3" name="MediaServiceImageTags">
    <vt:lpwstr/>
  </property>
</Properties>
</file>